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41.jpg" ContentType="image/jpg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9" r:id="rId3"/>
    <p:sldId id="295" r:id="rId4"/>
    <p:sldId id="296" r:id="rId5"/>
    <p:sldId id="297" r:id="rId6"/>
    <p:sldId id="298" r:id="rId7"/>
    <p:sldId id="299" r:id="rId8"/>
    <p:sldId id="300" r:id="rId9"/>
    <p:sldId id="409" r:id="rId10"/>
    <p:sldId id="301" r:id="rId11"/>
    <p:sldId id="302" r:id="rId12"/>
    <p:sldId id="412" r:id="rId13"/>
    <p:sldId id="303" r:id="rId14"/>
    <p:sldId id="304" r:id="rId15"/>
    <p:sldId id="305" r:id="rId16"/>
    <p:sldId id="306" r:id="rId17"/>
    <p:sldId id="307" r:id="rId18"/>
    <p:sldId id="308" r:id="rId19"/>
    <p:sldId id="380" r:id="rId20"/>
    <p:sldId id="315" r:id="rId21"/>
    <p:sldId id="317" r:id="rId22"/>
    <p:sldId id="318" r:id="rId23"/>
    <p:sldId id="387" r:id="rId24"/>
    <p:sldId id="388" r:id="rId25"/>
    <p:sldId id="385" r:id="rId26"/>
    <p:sldId id="345" r:id="rId27"/>
    <p:sldId id="346" r:id="rId28"/>
    <p:sldId id="347" r:id="rId29"/>
    <p:sldId id="389" r:id="rId30"/>
    <p:sldId id="391" r:id="rId31"/>
    <p:sldId id="392" r:id="rId32"/>
    <p:sldId id="410" r:id="rId33"/>
    <p:sldId id="393" r:id="rId34"/>
    <p:sldId id="411" r:id="rId35"/>
    <p:sldId id="395" r:id="rId36"/>
    <p:sldId id="396" r:id="rId37"/>
    <p:sldId id="397" r:id="rId38"/>
    <p:sldId id="398" r:id="rId39"/>
    <p:sldId id="400" r:id="rId40"/>
    <p:sldId id="401" r:id="rId41"/>
    <p:sldId id="402" r:id="rId42"/>
    <p:sldId id="403" r:id="rId4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ğuzhan Kürşad Ağralı" initials="OKA" lastIdx="0" clrIdx="0">
    <p:extLst>
      <p:ext uri="{19B8F6BF-5375-455C-9EA6-DF929625EA0E}">
        <p15:presenceInfo xmlns:p15="http://schemas.microsoft.com/office/powerpoint/2012/main" userId="6badb6560f1a6972" providerId="Windows Live"/>
      </p:ext>
    </p:extLst>
  </p:cmAuthor>
  <p:cmAuthor id="2" name="Zeynep Korkmaz" initials="ZK" lastIdx="19" clrIdx="1">
    <p:extLst>
      <p:ext uri="{19B8F6BF-5375-455C-9EA6-DF929625EA0E}">
        <p15:presenceInfo xmlns:p15="http://schemas.microsoft.com/office/powerpoint/2012/main" userId="S-1-5-21-2388202239-3538787356-3256464325-11761" providerId="AD"/>
      </p:ext>
    </p:extLst>
  </p:cmAuthor>
  <p:cmAuthor id="3" name="Hakan Çetin" initials="HÇ" lastIdx="1" clrIdx="2">
    <p:extLst>
      <p:ext uri="{19B8F6BF-5375-455C-9EA6-DF929625EA0E}">
        <p15:presenceInfo xmlns:p15="http://schemas.microsoft.com/office/powerpoint/2012/main" userId="S-1-5-21-2388202239-3538787356-3256464325-94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F4F"/>
    <a:srgbClr val="DADADA"/>
    <a:srgbClr val="EE7430"/>
    <a:srgbClr val="575757"/>
    <a:srgbClr val="D18D05"/>
    <a:srgbClr val="FAB529"/>
    <a:srgbClr val="75246B"/>
    <a:srgbClr val="11A74F"/>
    <a:srgbClr val="231F2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1" autoAdjust="0"/>
    <p:restoredTop sz="92915" autoAdjust="0"/>
  </p:normalViewPr>
  <p:slideViewPr>
    <p:cSldViewPr snapToGrid="0">
      <p:cViewPr varScale="1">
        <p:scale>
          <a:sx n="104" d="100"/>
          <a:sy n="104" d="100"/>
        </p:scale>
        <p:origin x="9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05A4C-0F1D-4A83-A357-5BA51791AFD9}" type="datetimeFigureOut">
              <a:rPr lang="tr-TR" smtClean="0"/>
              <a:t>4.11.2024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7F6D2-D853-47EF-A8E8-159E750B42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7405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424FF-93FB-4A2D-9506-31283CAAAA4D}" type="datetimeFigureOut">
              <a:rPr lang="tr-TR" smtClean="0"/>
              <a:t>4.11.2024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8681B-2EDC-407F-B97F-862249554A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83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yetişkinlere ve anne babalara yönelik hazırlanmış aşağıdaki kitapçıktan ulaşabilirsiniz: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 Yerinde Yeterince</a:t>
            </a:r>
            <a:r>
              <a:rPr lang="tr-T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tr-T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Mehmet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Dinç, 2016, İstanbul, Yeşilay TBM Alan Kitaplığı Dizisi No: 9.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3417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386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0546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6404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2285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6505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600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9178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2694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3053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16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Tanımı</a:t>
            </a:r>
            <a:r>
              <a:rPr lang="tr-TR" baseline="0" dirty="0"/>
              <a:t> yapmadan önce, katılımcılara «Sizce teknoloji bağımlılığı nedir?» sorusunu sorarak cevaplarını alın. Birkaç cevap aldıktan sonra sunumu ilerleterek tanımı yapınız.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6803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3629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09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99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98920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6660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4405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6561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48530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9983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8507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88515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14310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77052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26930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04637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74603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75338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39324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93020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76577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2559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548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2510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4146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4898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8203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«Bu cümle</a:t>
            </a:r>
            <a:r>
              <a:rPr lang="tr-TR" baseline="0" dirty="0"/>
              <a:t> hakkında ne düşünüyorsunuz?» </a:t>
            </a:r>
          </a:p>
          <a:p>
            <a:r>
              <a:rPr lang="tr-TR" baseline="0" dirty="0"/>
              <a:t>«Bu duruma örnek verebileceğiniz durumlar yaşadınız mı daha önce?» gibi sorular sorarak katılımcılardan cevap aldıktan sonra teknolojinin ne şekillerde kullanıldığını konuşacağınızı belirterek bir sonraki slayda geçiniz. 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9022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4.11.2024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824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4.11.2024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36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4.11.2024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90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5B8FCAD6-F78E-FC40-AE1B-C6B04C8BB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1" y="5788053"/>
            <a:ext cx="3505200" cy="596900"/>
          </a:xfrm>
          <a:prstGeom prst="rect">
            <a:avLst/>
          </a:prstGeom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E45817C3-51FF-A248-8FA7-83C5306C24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011025" y="5785083"/>
            <a:ext cx="190807" cy="60284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B2B2B2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B4C5D37-0C86-3343-9A80-CCD1452FF1B9}"/>
              </a:ext>
            </a:extLst>
          </p:cNvPr>
          <p:cNvSpPr txBox="1"/>
          <p:nvPr userDrawn="1"/>
        </p:nvSpPr>
        <p:spPr>
          <a:xfrm>
            <a:off x="11441210" y="5855671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D0F2F3F1-5144-AF4A-8EAB-513566FC3542}" type="slidenum">
              <a:rPr lang="tr-TR" sz="2400" b="1" smtClean="0">
                <a:solidFill>
                  <a:srgbClr val="DADADA"/>
                </a:solidFill>
              </a:rPr>
              <a:t>‹#›</a:t>
            </a:fld>
            <a:endParaRPr lang="tr-TR" sz="2400" b="1" dirty="0">
              <a:solidFill>
                <a:srgbClr val="DADAD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6166E9-07F5-1E4F-B9BB-B7B5EFEB094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87" y="-12357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36279A8C-3079-9047-9100-2651B72F26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112" y="6697319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403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5F48EBC3-FD4A-B84D-A548-C5C4EDE153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112" y="6697319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Dikdörtgen 23">
            <a:extLst>
              <a:ext uri="{FF2B5EF4-FFF2-40B4-BE49-F238E27FC236}">
                <a16:creationId xmlns:a16="http://schemas.microsoft.com/office/drawing/2014/main" id="{D2CA3EF4-940B-5F49-AF88-B330707FA006}"/>
              </a:ext>
            </a:extLst>
          </p:cNvPr>
          <p:cNvSpPr/>
          <p:nvPr userDrawn="1"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90AE2B12-57AB-A943-9584-44A674C45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1" y="5788053"/>
            <a:ext cx="3505200" cy="596900"/>
          </a:xfrm>
          <a:prstGeom prst="rect">
            <a:avLst/>
          </a:prstGeom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6266DFA8-9E9A-6C48-B3C7-E8D84C3914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011025" y="5785083"/>
            <a:ext cx="190807" cy="60284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B2B2B2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E96F05C-FB2D-6F41-BA5D-E3B7C54A0FFA}"/>
              </a:ext>
            </a:extLst>
          </p:cNvPr>
          <p:cNvSpPr txBox="1"/>
          <p:nvPr userDrawn="1"/>
        </p:nvSpPr>
        <p:spPr>
          <a:xfrm>
            <a:off x="11441210" y="5855671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D0F2F3F1-5144-AF4A-8EAB-513566FC3542}" type="slidenum">
              <a:rPr lang="tr-TR" sz="2400" b="1" smtClean="0">
                <a:solidFill>
                  <a:srgbClr val="DADADA"/>
                </a:solidFill>
              </a:rPr>
              <a:t>‹#›</a:t>
            </a:fld>
            <a:endParaRPr lang="tr-TR" sz="2400" b="1" dirty="0">
              <a:solidFill>
                <a:srgbClr val="DADADA"/>
              </a:solidFill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560DE79-22F6-0445-949D-F59BD264E3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87" y="-12357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17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4.11.2024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4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4.11.2024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532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4.11.2024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25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4.11.2024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982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4.11.2024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270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4.11.2024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795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7049-8322-43C8-8B5C-23BF436DE3AE}" type="datetimeFigureOut">
              <a:rPr lang="tr-TR" smtClean="0"/>
              <a:t>4.11.2024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87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 flipH="1">
            <a:off x="0" y="-9525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l="62000" t="-14000" b="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5246B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2" name="Grup 1"/>
          <p:cNvGrpSpPr/>
          <p:nvPr/>
        </p:nvGrpSpPr>
        <p:grpSpPr>
          <a:xfrm>
            <a:off x="4735445" y="1125516"/>
            <a:ext cx="6633354" cy="1384599"/>
            <a:chOff x="4745070" y="1972564"/>
            <a:chExt cx="6633354" cy="1384599"/>
          </a:xfrm>
        </p:grpSpPr>
        <p:sp>
          <p:nvSpPr>
            <p:cNvPr id="20" name="Metin kutusu 19"/>
            <p:cNvSpPr txBox="1"/>
            <p:nvPr/>
          </p:nvSpPr>
          <p:spPr>
            <a:xfrm>
              <a:off x="4745070" y="1972564"/>
              <a:ext cx="66333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4800" dirty="0">
                  <a:solidFill>
                    <a:schemeClr val="bg1"/>
                  </a:solidFill>
                </a:rPr>
                <a:t>Bilinçli Teknoloji Kullanımı</a:t>
              </a:r>
            </a:p>
          </p:txBody>
        </p:sp>
        <p:sp>
          <p:nvSpPr>
            <p:cNvPr id="23" name="Metin kutusu 22"/>
            <p:cNvSpPr txBox="1"/>
            <p:nvPr/>
          </p:nvSpPr>
          <p:spPr>
            <a:xfrm>
              <a:off x="6940015" y="2772388"/>
              <a:ext cx="44360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3200" dirty="0">
                  <a:solidFill>
                    <a:schemeClr val="bg1"/>
                  </a:solidFill>
                </a:rPr>
                <a:t>Seminerimize Hoşgeldiniz</a:t>
              </a:r>
            </a:p>
          </p:txBody>
        </p:sp>
      </p:grpSp>
      <p:sp>
        <p:nvSpPr>
          <p:cNvPr id="24" name="Dikdörtgen 23"/>
          <p:cNvSpPr/>
          <p:nvPr/>
        </p:nvSpPr>
        <p:spPr>
          <a:xfrm>
            <a:off x="0" y="0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>
            <a:off x="-19664" y="5295726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3"/>
          <p:cNvSpPr/>
          <p:nvPr/>
        </p:nvSpPr>
        <p:spPr>
          <a:xfrm flipH="1" flipV="1">
            <a:off x="5789860" y="5568274"/>
            <a:ext cx="6411664" cy="844395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6500044"/>
              <a:gd name="connsiteY0" fmla="*/ 0 h 1343025"/>
              <a:gd name="connsiteX1" fmla="*/ 5310648 w 6500044"/>
              <a:gd name="connsiteY1" fmla="*/ 0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9525 w 6500044"/>
              <a:gd name="connsiteY0" fmla="*/ 0 h 1343025"/>
              <a:gd name="connsiteX1" fmla="*/ 6282198 w 6500044"/>
              <a:gd name="connsiteY1" fmla="*/ 333375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981075 h 1019175"/>
              <a:gd name="connsiteX4" fmla="*/ 28575 w 6519094"/>
              <a:gd name="connsiteY4" fmla="*/ 0 h 101917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1000125 h 1019175"/>
              <a:gd name="connsiteX4" fmla="*/ 28575 w 6519094"/>
              <a:gd name="connsiteY4" fmla="*/ 0 h 1019175"/>
              <a:gd name="connsiteX0" fmla="*/ 28575 w 6519094"/>
              <a:gd name="connsiteY0" fmla="*/ 0 h 1038225"/>
              <a:gd name="connsiteX1" fmla="*/ 6301248 w 6519094"/>
              <a:gd name="connsiteY1" fmla="*/ 333375 h 1038225"/>
              <a:gd name="connsiteX2" fmla="*/ 6519094 w 6519094"/>
              <a:gd name="connsiteY2" fmla="*/ 1019175 h 1038225"/>
              <a:gd name="connsiteX3" fmla="*/ 0 w 6519094"/>
              <a:gd name="connsiteY3" fmla="*/ 1038225 h 1038225"/>
              <a:gd name="connsiteX4" fmla="*/ 28575 w 6519094"/>
              <a:gd name="connsiteY4" fmla="*/ 0 h 1038225"/>
              <a:gd name="connsiteX0" fmla="*/ 28575 w 6519094"/>
              <a:gd name="connsiteY0" fmla="*/ 0 h 1028700"/>
              <a:gd name="connsiteX1" fmla="*/ 6301248 w 6519094"/>
              <a:gd name="connsiteY1" fmla="*/ 333375 h 1028700"/>
              <a:gd name="connsiteX2" fmla="*/ 6519094 w 6519094"/>
              <a:gd name="connsiteY2" fmla="*/ 1019175 h 1028700"/>
              <a:gd name="connsiteX3" fmla="*/ 0 w 6519094"/>
              <a:gd name="connsiteY3" fmla="*/ 1028700 h 1028700"/>
              <a:gd name="connsiteX4" fmla="*/ 28575 w 6519094"/>
              <a:gd name="connsiteY4" fmla="*/ 0 h 1028700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00125 h 1019175"/>
              <a:gd name="connsiteX4" fmla="*/ 0 w 6490519"/>
              <a:gd name="connsiteY4" fmla="*/ 0 h 1019175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19175 h 1019175"/>
              <a:gd name="connsiteX4" fmla="*/ 0 w 6490519"/>
              <a:gd name="connsiteY4" fmla="*/ 0 h 1019175"/>
              <a:gd name="connsiteX0" fmla="*/ 0 w 6480994"/>
              <a:gd name="connsiteY0" fmla="*/ 0 h 781050"/>
              <a:gd name="connsiteX1" fmla="*/ 6263148 w 6480994"/>
              <a:gd name="connsiteY1" fmla="*/ 95250 h 781050"/>
              <a:gd name="connsiteX2" fmla="*/ 6480994 w 6480994"/>
              <a:gd name="connsiteY2" fmla="*/ 781050 h 781050"/>
              <a:gd name="connsiteX3" fmla="*/ 0 w 6480994"/>
              <a:gd name="connsiteY3" fmla="*/ 781050 h 781050"/>
              <a:gd name="connsiteX4" fmla="*/ 0 w 6480994"/>
              <a:gd name="connsiteY4" fmla="*/ 0 h 781050"/>
              <a:gd name="connsiteX0" fmla="*/ 0 w 6480994"/>
              <a:gd name="connsiteY0" fmla="*/ 0 h 742950"/>
              <a:gd name="connsiteX1" fmla="*/ 6263148 w 6480994"/>
              <a:gd name="connsiteY1" fmla="*/ 57150 h 742950"/>
              <a:gd name="connsiteX2" fmla="*/ 6480994 w 6480994"/>
              <a:gd name="connsiteY2" fmla="*/ 742950 h 742950"/>
              <a:gd name="connsiteX3" fmla="*/ 0 w 6480994"/>
              <a:gd name="connsiteY3" fmla="*/ 742950 h 742950"/>
              <a:gd name="connsiteX4" fmla="*/ 0 w 6480994"/>
              <a:gd name="connsiteY4" fmla="*/ 0 h 742950"/>
              <a:gd name="connsiteX0" fmla="*/ 0 w 6480994"/>
              <a:gd name="connsiteY0" fmla="*/ 0 h 723900"/>
              <a:gd name="connsiteX1" fmla="*/ 6263148 w 6480994"/>
              <a:gd name="connsiteY1" fmla="*/ 38100 h 723900"/>
              <a:gd name="connsiteX2" fmla="*/ 6480994 w 6480994"/>
              <a:gd name="connsiteY2" fmla="*/ 723900 h 723900"/>
              <a:gd name="connsiteX3" fmla="*/ 0 w 6480994"/>
              <a:gd name="connsiteY3" fmla="*/ 723900 h 723900"/>
              <a:gd name="connsiteX4" fmla="*/ 0 w 6480994"/>
              <a:gd name="connsiteY4" fmla="*/ 0 h 723900"/>
              <a:gd name="connsiteX0" fmla="*/ 0 w 6480994"/>
              <a:gd name="connsiteY0" fmla="*/ 0 h 704850"/>
              <a:gd name="connsiteX1" fmla="*/ 6263148 w 6480994"/>
              <a:gd name="connsiteY1" fmla="*/ 19050 h 704850"/>
              <a:gd name="connsiteX2" fmla="*/ 6480994 w 6480994"/>
              <a:gd name="connsiteY2" fmla="*/ 704850 h 704850"/>
              <a:gd name="connsiteX3" fmla="*/ 0 w 6480994"/>
              <a:gd name="connsiteY3" fmla="*/ 704850 h 704850"/>
              <a:gd name="connsiteX4" fmla="*/ 0 w 6480994"/>
              <a:gd name="connsiteY4" fmla="*/ 0 h 704850"/>
              <a:gd name="connsiteX0" fmla="*/ 0 w 6480994"/>
              <a:gd name="connsiteY0" fmla="*/ 0 h 685800"/>
              <a:gd name="connsiteX1" fmla="*/ 6263148 w 6480994"/>
              <a:gd name="connsiteY1" fmla="*/ 0 h 685800"/>
              <a:gd name="connsiteX2" fmla="*/ 6480994 w 6480994"/>
              <a:gd name="connsiteY2" fmla="*/ 685800 h 685800"/>
              <a:gd name="connsiteX3" fmla="*/ 0 w 6480994"/>
              <a:gd name="connsiteY3" fmla="*/ 685800 h 685800"/>
              <a:gd name="connsiteX4" fmla="*/ 0 w 6480994"/>
              <a:gd name="connsiteY4" fmla="*/ 0 h 685800"/>
              <a:gd name="connsiteX0" fmla="*/ 0 w 6500044"/>
              <a:gd name="connsiteY0" fmla="*/ 0 h 685800"/>
              <a:gd name="connsiteX1" fmla="*/ 6263148 w 6500044"/>
              <a:gd name="connsiteY1" fmla="*/ 0 h 685800"/>
              <a:gd name="connsiteX2" fmla="*/ 6500044 w 6500044"/>
              <a:gd name="connsiteY2" fmla="*/ 685800 h 685800"/>
              <a:gd name="connsiteX3" fmla="*/ 0 w 6500044"/>
              <a:gd name="connsiteY3" fmla="*/ 685800 h 685800"/>
              <a:gd name="connsiteX4" fmla="*/ 0 w 6500044"/>
              <a:gd name="connsiteY4" fmla="*/ 0 h 685800"/>
              <a:gd name="connsiteX0" fmla="*/ 0 w 6519094"/>
              <a:gd name="connsiteY0" fmla="*/ 0 h 685800"/>
              <a:gd name="connsiteX1" fmla="*/ 6263148 w 6519094"/>
              <a:gd name="connsiteY1" fmla="*/ 0 h 685800"/>
              <a:gd name="connsiteX2" fmla="*/ 6519094 w 6519094"/>
              <a:gd name="connsiteY2" fmla="*/ 685800 h 685800"/>
              <a:gd name="connsiteX3" fmla="*/ 0 w 6519094"/>
              <a:gd name="connsiteY3" fmla="*/ 685800 h 685800"/>
              <a:gd name="connsiteX4" fmla="*/ 0 w 651909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094" h="685800">
                <a:moveTo>
                  <a:pt x="0" y="0"/>
                </a:moveTo>
                <a:lnTo>
                  <a:pt x="6263148" y="0"/>
                </a:lnTo>
                <a:lnTo>
                  <a:pt x="6519094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" name="Grup 2"/>
          <p:cNvGrpSpPr/>
          <p:nvPr/>
        </p:nvGrpSpPr>
        <p:grpSpPr>
          <a:xfrm>
            <a:off x="8119022" y="5537564"/>
            <a:ext cx="4082810" cy="954107"/>
            <a:chOff x="8119022" y="5537564"/>
            <a:chExt cx="4082810" cy="954107"/>
          </a:xfrm>
        </p:grpSpPr>
        <p:sp>
          <p:nvSpPr>
            <p:cNvPr id="1024" name="Rectangle 13"/>
            <p:cNvSpPr>
              <a:spLocks noChangeArrowheads="1"/>
            </p:cNvSpPr>
            <p:nvPr/>
          </p:nvSpPr>
          <p:spPr bwMode="auto">
            <a:xfrm>
              <a:off x="12011025" y="5676774"/>
              <a:ext cx="190807" cy="602840"/>
            </a:xfrm>
            <a:prstGeom prst="rect">
              <a:avLst/>
            </a:pr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" name="Metin kutusu 35"/>
            <p:cNvSpPr txBox="1"/>
            <p:nvPr/>
          </p:nvSpPr>
          <p:spPr>
            <a:xfrm>
              <a:off x="8119022" y="5537564"/>
              <a:ext cx="388157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2000" b="1" dirty="0">
                  <a:solidFill>
                    <a:srgbClr val="231F20"/>
                  </a:solidFill>
                </a:rPr>
                <a:t>Nazilli Atatürk Ortaokulu</a:t>
              </a:r>
            </a:p>
            <a:p>
              <a:pPr algn="r"/>
              <a:r>
                <a:rPr lang="tr-TR" b="1" dirty="0">
                  <a:solidFill>
                    <a:srgbClr val="231F20"/>
                  </a:solidFill>
                </a:rPr>
                <a:t>Psikolojik Danışma ve Rehberlik Servisi</a:t>
              </a:r>
            </a:p>
            <a:p>
              <a:pPr algn="r"/>
              <a:r>
                <a:rPr lang="tr-TR" b="1" dirty="0">
                  <a:solidFill>
                    <a:srgbClr val="231F20"/>
                  </a:solidFill>
                </a:rPr>
                <a:t>Hasan ARGUN</a:t>
              </a:r>
            </a:p>
          </p:txBody>
        </p:sp>
      </p:grpSp>
      <p:grpSp>
        <p:nvGrpSpPr>
          <p:cNvPr id="54" name="Grup 53"/>
          <p:cNvGrpSpPr/>
          <p:nvPr/>
        </p:nvGrpSpPr>
        <p:grpSpPr>
          <a:xfrm>
            <a:off x="7292466" y="2794801"/>
            <a:ext cx="942795" cy="950137"/>
            <a:chOff x="474663" y="3333750"/>
            <a:chExt cx="1019175" cy="1027112"/>
          </a:xfrm>
        </p:grpSpPr>
        <p:sp>
          <p:nvSpPr>
            <p:cNvPr id="55" name="Oval 5"/>
            <p:cNvSpPr>
              <a:spLocks noChangeArrowheads="1"/>
            </p:cNvSpPr>
            <p:nvPr/>
          </p:nvSpPr>
          <p:spPr bwMode="auto">
            <a:xfrm>
              <a:off x="474663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" name="Oval 11"/>
            <p:cNvSpPr>
              <a:spLocks noChangeArrowheads="1"/>
            </p:cNvSpPr>
            <p:nvPr/>
          </p:nvSpPr>
          <p:spPr bwMode="auto">
            <a:xfrm>
              <a:off x="534988" y="3407804"/>
              <a:ext cx="898525" cy="90646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" name="Freeform 13"/>
            <p:cNvSpPr>
              <a:spLocks/>
            </p:cNvSpPr>
            <p:nvPr/>
          </p:nvSpPr>
          <p:spPr bwMode="auto">
            <a:xfrm>
              <a:off x="757238" y="3697288"/>
              <a:ext cx="96838" cy="209550"/>
            </a:xfrm>
            <a:custGeom>
              <a:avLst/>
              <a:gdLst>
                <a:gd name="T0" fmla="*/ 26 w 26"/>
                <a:gd name="T1" fmla="*/ 18 h 55"/>
                <a:gd name="T2" fmla="*/ 17 w 26"/>
                <a:gd name="T3" fmla="*/ 18 h 55"/>
                <a:gd name="T4" fmla="*/ 17 w 26"/>
                <a:gd name="T5" fmla="*/ 12 h 55"/>
                <a:gd name="T6" fmla="*/ 19 w 26"/>
                <a:gd name="T7" fmla="*/ 10 h 55"/>
                <a:gd name="T8" fmla="*/ 25 w 26"/>
                <a:gd name="T9" fmla="*/ 10 h 55"/>
                <a:gd name="T10" fmla="*/ 25 w 26"/>
                <a:gd name="T11" fmla="*/ 0 h 55"/>
                <a:gd name="T12" fmla="*/ 17 w 26"/>
                <a:gd name="T13" fmla="*/ 0 h 55"/>
                <a:gd name="T14" fmla="*/ 5 w 26"/>
                <a:gd name="T15" fmla="*/ 12 h 55"/>
                <a:gd name="T16" fmla="*/ 5 w 26"/>
                <a:gd name="T17" fmla="*/ 18 h 55"/>
                <a:gd name="T18" fmla="*/ 0 w 26"/>
                <a:gd name="T19" fmla="*/ 18 h 55"/>
                <a:gd name="T20" fmla="*/ 0 w 26"/>
                <a:gd name="T21" fmla="*/ 28 h 55"/>
                <a:gd name="T22" fmla="*/ 5 w 26"/>
                <a:gd name="T23" fmla="*/ 28 h 55"/>
                <a:gd name="T24" fmla="*/ 5 w 26"/>
                <a:gd name="T25" fmla="*/ 55 h 55"/>
                <a:gd name="T26" fmla="*/ 17 w 26"/>
                <a:gd name="T27" fmla="*/ 55 h 55"/>
                <a:gd name="T28" fmla="*/ 17 w 26"/>
                <a:gd name="T29" fmla="*/ 28 h 55"/>
                <a:gd name="T30" fmla="*/ 25 w 26"/>
                <a:gd name="T31" fmla="*/ 28 h 55"/>
                <a:gd name="T32" fmla="*/ 26 w 26"/>
                <a:gd name="T33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55">
                  <a:moveTo>
                    <a:pt x="26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20" y="10"/>
                    <a:pt x="25" y="10"/>
                    <a:pt x="25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5" y="7"/>
                    <a:pt x="5" y="1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40"/>
                    <a:pt x="5" y="55"/>
                    <a:pt x="5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40"/>
                    <a:pt x="17" y="28"/>
                  </a:cubicBezTo>
                  <a:cubicBezTo>
                    <a:pt x="25" y="28"/>
                    <a:pt x="25" y="28"/>
                    <a:pt x="25" y="28"/>
                  </a:cubicBezTo>
                  <a:lnTo>
                    <a:pt x="26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" name="Freeform 14"/>
            <p:cNvSpPr>
              <a:spLocks/>
            </p:cNvSpPr>
            <p:nvPr/>
          </p:nvSpPr>
          <p:spPr bwMode="auto">
            <a:xfrm>
              <a:off x="911225" y="3906838"/>
              <a:ext cx="198438" cy="161925"/>
            </a:xfrm>
            <a:custGeom>
              <a:avLst/>
              <a:gdLst>
                <a:gd name="T0" fmla="*/ 53 w 53"/>
                <a:gd name="T1" fmla="*/ 6 h 43"/>
                <a:gd name="T2" fmla="*/ 47 w 53"/>
                <a:gd name="T3" fmla="*/ 7 h 43"/>
                <a:gd name="T4" fmla="*/ 51 w 53"/>
                <a:gd name="T5" fmla="*/ 1 h 43"/>
                <a:gd name="T6" fmla="*/ 44 w 53"/>
                <a:gd name="T7" fmla="*/ 4 h 43"/>
                <a:gd name="T8" fmla="*/ 37 w 53"/>
                <a:gd name="T9" fmla="*/ 0 h 43"/>
                <a:gd name="T10" fmla="*/ 26 w 53"/>
                <a:gd name="T11" fmla="*/ 11 h 43"/>
                <a:gd name="T12" fmla="*/ 26 w 53"/>
                <a:gd name="T13" fmla="*/ 14 h 43"/>
                <a:gd name="T14" fmla="*/ 4 w 53"/>
                <a:gd name="T15" fmla="*/ 2 h 43"/>
                <a:gd name="T16" fmla="*/ 2 w 53"/>
                <a:gd name="T17" fmla="*/ 8 h 43"/>
                <a:gd name="T18" fmla="*/ 7 w 53"/>
                <a:gd name="T19" fmla="*/ 17 h 43"/>
                <a:gd name="T20" fmla="*/ 2 w 53"/>
                <a:gd name="T21" fmla="*/ 16 h 43"/>
                <a:gd name="T22" fmla="*/ 2 w 53"/>
                <a:gd name="T23" fmla="*/ 16 h 43"/>
                <a:gd name="T24" fmla="*/ 11 w 53"/>
                <a:gd name="T25" fmla="*/ 26 h 43"/>
                <a:gd name="T26" fmla="*/ 8 w 53"/>
                <a:gd name="T27" fmla="*/ 27 h 43"/>
                <a:gd name="T28" fmla="*/ 6 w 53"/>
                <a:gd name="T29" fmla="*/ 27 h 43"/>
                <a:gd name="T30" fmla="*/ 16 w 53"/>
                <a:gd name="T31" fmla="*/ 34 h 43"/>
                <a:gd name="T32" fmla="*/ 3 w 53"/>
                <a:gd name="T33" fmla="*/ 39 h 43"/>
                <a:gd name="T34" fmla="*/ 0 w 53"/>
                <a:gd name="T35" fmla="*/ 39 h 43"/>
                <a:gd name="T36" fmla="*/ 17 w 53"/>
                <a:gd name="T37" fmla="*/ 43 h 43"/>
                <a:gd name="T38" fmla="*/ 47 w 53"/>
                <a:gd name="T39" fmla="*/ 13 h 43"/>
                <a:gd name="T40" fmla="*/ 47 w 53"/>
                <a:gd name="T41" fmla="*/ 11 h 43"/>
                <a:gd name="T42" fmla="*/ 53 w 53"/>
                <a:gd name="T43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43">
                  <a:moveTo>
                    <a:pt x="53" y="6"/>
                  </a:move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1" y="4"/>
                    <a:pt x="51" y="1"/>
                  </a:cubicBezTo>
                  <a:cubicBezTo>
                    <a:pt x="49" y="2"/>
                    <a:pt x="47" y="3"/>
                    <a:pt x="44" y="4"/>
                  </a:cubicBezTo>
                  <a:cubicBezTo>
                    <a:pt x="42" y="2"/>
                    <a:pt x="40" y="0"/>
                    <a:pt x="37" y="0"/>
                  </a:cubicBezTo>
                  <a:cubicBezTo>
                    <a:pt x="31" y="0"/>
                    <a:pt x="26" y="5"/>
                    <a:pt x="26" y="11"/>
                  </a:cubicBezTo>
                  <a:cubicBezTo>
                    <a:pt x="26" y="12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2" y="12"/>
                    <a:pt x="4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1"/>
                    <a:pt x="6" y="25"/>
                    <a:pt x="11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7" y="31"/>
                    <a:pt x="11" y="34"/>
                    <a:pt x="16" y="34"/>
                  </a:cubicBezTo>
                  <a:cubicBezTo>
                    <a:pt x="12" y="37"/>
                    <a:pt x="8" y="39"/>
                    <a:pt x="3" y="39"/>
                  </a:cubicBezTo>
                  <a:cubicBezTo>
                    <a:pt x="2" y="39"/>
                    <a:pt x="1" y="39"/>
                    <a:pt x="0" y="39"/>
                  </a:cubicBezTo>
                  <a:cubicBezTo>
                    <a:pt x="5" y="42"/>
                    <a:pt x="10" y="43"/>
                    <a:pt x="17" y="43"/>
                  </a:cubicBezTo>
                  <a:cubicBezTo>
                    <a:pt x="37" y="43"/>
                    <a:pt x="47" y="27"/>
                    <a:pt x="47" y="13"/>
                  </a:cubicBezTo>
                  <a:cubicBezTo>
                    <a:pt x="47" y="12"/>
                    <a:pt x="47" y="12"/>
                    <a:pt x="47" y="11"/>
                  </a:cubicBezTo>
                  <a:cubicBezTo>
                    <a:pt x="50" y="10"/>
                    <a:pt x="51" y="8"/>
                    <a:pt x="5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" name="Freeform 15"/>
            <p:cNvSpPr>
              <a:spLocks noEditPoints="1"/>
            </p:cNvSpPr>
            <p:nvPr/>
          </p:nvSpPr>
          <p:spPr bwMode="auto">
            <a:xfrm>
              <a:off x="1008063" y="3667125"/>
              <a:ext cx="95250" cy="9525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3 h 25"/>
                <a:gd name="T4" fmla="*/ 13 w 25"/>
                <a:gd name="T5" fmla="*/ 25 h 25"/>
                <a:gd name="T6" fmla="*/ 25 w 25"/>
                <a:gd name="T7" fmla="*/ 13 h 25"/>
                <a:gd name="T8" fmla="*/ 13 w 25"/>
                <a:gd name="T9" fmla="*/ 0 h 25"/>
                <a:gd name="T10" fmla="*/ 13 w 25"/>
                <a:gd name="T11" fmla="*/ 21 h 25"/>
                <a:gd name="T12" fmla="*/ 5 w 25"/>
                <a:gd name="T13" fmla="*/ 13 h 25"/>
                <a:gd name="T14" fmla="*/ 13 w 25"/>
                <a:gd name="T15" fmla="*/ 5 h 25"/>
                <a:gd name="T16" fmla="*/ 21 w 25"/>
                <a:gd name="T17" fmla="*/ 13 h 25"/>
                <a:gd name="T18" fmla="*/ 13 w 25"/>
                <a:gd name="T19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3"/>
                  </a:cubicBezTo>
                  <a:cubicBezTo>
                    <a:pt x="25" y="6"/>
                    <a:pt x="19" y="0"/>
                    <a:pt x="13" y="0"/>
                  </a:cubicBezTo>
                  <a:close/>
                  <a:moveTo>
                    <a:pt x="13" y="21"/>
                  </a:moveTo>
                  <a:cubicBezTo>
                    <a:pt x="8" y="21"/>
                    <a:pt x="5" y="17"/>
                    <a:pt x="5" y="13"/>
                  </a:cubicBezTo>
                  <a:cubicBezTo>
                    <a:pt x="5" y="8"/>
                    <a:pt x="8" y="5"/>
                    <a:pt x="13" y="5"/>
                  </a:cubicBezTo>
                  <a:cubicBezTo>
                    <a:pt x="17" y="5"/>
                    <a:pt x="21" y="8"/>
                    <a:pt x="21" y="13"/>
                  </a:cubicBezTo>
                  <a:cubicBezTo>
                    <a:pt x="21" y="17"/>
                    <a:pt x="17" y="21"/>
                    <a:pt x="13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" name="Oval 16"/>
            <p:cNvSpPr>
              <a:spLocks noChangeArrowheads="1"/>
            </p:cNvSpPr>
            <p:nvPr/>
          </p:nvSpPr>
          <p:spPr bwMode="auto">
            <a:xfrm>
              <a:off x="1095375" y="3656013"/>
              <a:ext cx="19050" cy="222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Freeform 17"/>
            <p:cNvSpPr>
              <a:spLocks noEditPoints="1"/>
            </p:cNvSpPr>
            <p:nvPr/>
          </p:nvSpPr>
          <p:spPr bwMode="auto">
            <a:xfrm>
              <a:off x="966788" y="3625850"/>
              <a:ext cx="180975" cy="182562"/>
            </a:xfrm>
            <a:custGeom>
              <a:avLst/>
              <a:gdLst>
                <a:gd name="T0" fmla="*/ 44 w 48"/>
                <a:gd name="T1" fmla="*/ 4 h 48"/>
                <a:gd name="T2" fmla="*/ 34 w 48"/>
                <a:gd name="T3" fmla="*/ 0 h 48"/>
                <a:gd name="T4" fmla="*/ 14 w 48"/>
                <a:gd name="T5" fmla="*/ 0 h 48"/>
                <a:gd name="T6" fmla="*/ 0 w 48"/>
                <a:gd name="T7" fmla="*/ 14 h 48"/>
                <a:gd name="T8" fmla="*/ 0 w 48"/>
                <a:gd name="T9" fmla="*/ 34 h 48"/>
                <a:gd name="T10" fmla="*/ 4 w 48"/>
                <a:gd name="T11" fmla="*/ 44 h 48"/>
                <a:gd name="T12" fmla="*/ 14 w 48"/>
                <a:gd name="T13" fmla="*/ 48 h 48"/>
                <a:gd name="T14" fmla="*/ 33 w 48"/>
                <a:gd name="T15" fmla="*/ 48 h 48"/>
                <a:gd name="T16" fmla="*/ 44 w 48"/>
                <a:gd name="T17" fmla="*/ 44 h 48"/>
                <a:gd name="T18" fmla="*/ 48 w 48"/>
                <a:gd name="T19" fmla="*/ 34 h 48"/>
                <a:gd name="T20" fmla="*/ 48 w 48"/>
                <a:gd name="T21" fmla="*/ 14 h 48"/>
                <a:gd name="T22" fmla="*/ 44 w 48"/>
                <a:gd name="T23" fmla="*/ 4 h 48"/>
                <a:gd name="T24" fmla="*/ 43 w 48"/>
                <a:gd name="T25" fmla="*/ 34 h 48"/>
                <a:gd name="T26" fmla="*/ 41 w 48"/>
                <a:gd name="T27" fmla="*/ 41 h 48"/>
                <a:gd name="T28" fmla="*/ 33 w 48"/>
                <a:gd name="T29" fmla="*/ 43 h 48"/>
                <a:gd name="T30" fmla="*/ 14 w 48"/>
                <a:gd name="T31" fmla="*/ 43 h 48"/>
                <a:gd name="T32" fmla="*/ 7 w 48"/>
                <a:gd name="T33" fmla="*/ 41 h 48"/>
                <a:gd name="T34" fmla="*/ 4 w 48"/>
                <a:gd name="T35" fmla="*/ 34 h 48"/>
                <a:gd name="T36" fmla="*/ 4 w 48"/>
                <a:gd name="T37" fmla="*/ 14 h 48"/>
                <a:gd name="T38" fmla="*/ 7 w 48"/>
                <a:gd name="T39" fmla="*/ 7 h 48"/>
                <a:gd name="T40" fmla="*/ 14 w 48"/>
                <a:gd name="T41" fmla="*/ 4 h 48"/>
                <a:gd name="T42" fmla="*/ 34 w 48"/>
                <a:gd name="T43" fmla="*/ 4 h 48"/>
                <a:gd name="T44" fmla="*/ 41 w 48"/>
                <a:gd name="T45" fmla="*/ 7 h 48"/>
                <a:gd name="T46" fmla="*/ 43 w 48"/>
                <a:gd name="T47" fmla="*/ 14 h 48"/>
                <a:gd name="T48" fmla="*/ 43 w 48"/>
                <a:gd name="T49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48">
                  <a:moveTo>
                    <a:pt x="44" y="4"/>
                  </a:moveTo>
                  <a:cubicBezTo>
                    <a:pt x="41" y="1"/>
                    <a:pt x="38" y="0"/>
                    <a:pt x="3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5" y="0"/>
                    <a:pt x="0" y="5"/>
                    <a:pt x="0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1" y="41"/>
                    <a:pt x="4" y="44"/>
                  </a:cubicBezTo>
                  <a:cubicBezTo>
                    <a:pt x="6" y="46"/>
                    <a:pt x="10" y="48"/>
                    <a:pt x="14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48"/>
                    <a:pt x="41" y="46"/>
                    <a:pt x="44" y="44"/>
                  </a:cubicBezTo>
                  <a:cubicBezTo>
                    <a:pt x="46" y="41"/>
                    <a:pt x="48" y="38"/>
                    <a:pt x="48" y="3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6" y="6"/>
                    <a:pt x="44" y="4"/>
                  </a:cubicBezTo>
                  <a:close/>
                  <a:moveTo>
                    <a:pt x="43" y="34"/>
                  </a:moveTo>
                  <a:cubicBezTo>
                    <a:pt x="43" y="37"/>
                    <a:pt x="42" y="39"/>
                    <a:pt x="41" y="41"/>
                  </a:cubicBezTo>
                  <a:cubicBezTo>
                    <a:pt x="39" y="42"/>
                    <a:pt x="36" y="43"/>
                    <a:pt x="33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3"/>
                    <a:pt x="9" y="42"/>
                    <a:pt x="7" y="41"/>
                  </a:cubicBezTo>
                  <a:cubicBezTo>
                    <a:pt x="5" y="39"/>
                    <a:pt x="4" y="37"/>
                    <a:pt x="4" y="3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1"/>
                    <a:pt x="5" y="9"/>
                    <a:pt x="7" y="7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7" y="4"/>
                    <a:pt x="39" y="5"/>
                    <a:pt x="41" y="7"/>
                  </a:cubicBezTo>
                  <a:cubicBezTo>
                    <a:pt x="42" y="9"/>
                    <a:pt x="43" y="11"/>
                    <a:pt x="43" y="14"/>
                  </a:cubicBezTo>
                  <a:cubicBezTo>
                    <a:pt x="43" y="34"/>
                    <a:pt x="43" y="34"/>
                    <a:pt x="43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62" name="Grup 61"/>
          <p:cNvGrpSpPr/>
          <p:nvPr/>
        </p:nvGrpSpPr>
        <p:grpSpPr>
          <a:xfrm>
            <a:off x="9359124" y="2794801"/>
            <a:ext cx="941327" cy="950137"/>
            <a:chOff x="2859088" y="3333750"/>
            <a:chExt cx="1017588" cy="1027112"/>
          </a:xfrm>
        </p:grpSpPr>
        <p:sp>
          <p:nvSpPr>
            <p:cNvPr id="63" name="Oval 7"/>
            <p:cNvSpPr>
              <a:spLocks noChangeArrowheads="1"/>
            </p:cNvSpPr>
            <p:nvPr/>
          </p:nvSpPr>
          <p:spPr bwMode="auto">
            <a:xfrm>
              <a:off x="2859088" y="3333750"/>
              <a:ext cx="1017588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AB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" name="Oval 9"/>
            <p:cNvSpPr>
              <a:spLocks noChangeArrowheads="1"/>
            </p:cNvSpPr>
            <p:nvPr/>
          </p:nvSpPr>
          <p:spPr bwMode="auto">
            <a:xfrm>
              <a:off x="2925763" y="3407804"/>
              <a:ext cx="895350" cy="906462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" name="Freeform 18"/>
            <p:cNvSpPr>
              <a:spLocks noEditPoints="1"/>
            </p:cNvSpPr>
            <p:nvPr/>
          </p:nvSpPr>
          <p:spPr bwMode="auto">
            <a:xfrm>
              <a:off x="3136900" y="3660775"/>
              <a:ext cx="473075" cy="377825"/>
            </a:xfrm>
            <a:custGeom>
              <a:avLst/>
              <a:gdLst>
                <a:gd name="T0" fmla="*/ 52 w 126"/>
                <a:gd name="T1" fmla="*/ 8 h 100"/>
                <a:gd name="T2" fmla="*/ 41 w 126"/>
                <a:gd name="T3" fmla="*/ 22 h 100"/>
                <a:gd name="T4" fmla="*/ 4 w 126"/>
                <a:gd name="T5" fmla="*/ 56 h 100"/>
                <a:gd name="T6" fmla="*/ 48 w 126"/>
                <a:gd name="T7" fmla="*/ 66 h 100"/>
                <a:gd name="T8" fmla="*/ 104 w 126"/>
                <a:gd name="T9" fmla="*/ 83 h 100"/>
                <a:gd name="T10" fmla="*/ 93 w 126"/>
                <a:gd name="T11" fmla="*/ 4 h 100"/>
                <a:gd name="T12" fmla="*/ 60 w 126"/>
                <a:gd name="T13" fmla="*/ 18 h 100"/>
                <a:gd name="T14" fmla="*/ 54 w 126"/>
                <a:gd name="T15" fmla="*/ 4 h 100"/>
                <a:gd name="T16" fmla="*/ 95 w 126"/>
                <a:gd name="T17" fmla="*/ 16 h 100"/>
                <a:gd name="T18" fmla="*/ 97 w 126"/>
                <a:gd name="T19" fmla="*/ 26 h 100"/>
                <a:gd name="T20" fmla="*/ 95 w 126"/>
                <a:gd name="T21" fmla="*/ 16 h 100"/>
                <a:gd name="T22" fmla="*/ 26 w 126"/>
                <a:gd name="T23" fmla="*/ 36 h 100"/>
                <a:gd name="T24" fmla="*/ 27 w 126"/>
                <a:gd name="T25" fmla="*/ 43 h 100"/>
                <a:gd name="T26" fmla="*/ 37 w 126"/>
                <a:gd name="T27" fmla="*/ 44 h 100"/>
                <a:gd name="T28" fmla="*/ 35 w 126"/>
                <a:gd name="T29" fmla="*/ 48 h 100"/>
                <a:gd name="T30" fmla="*/ 30 w 126"/>
                <a:gd name="T31" fmla="*/ 55 h 100"/>
                <a:gd name="T32" fmla="*/ 24 w 126"/>
                <a:gd name="T33" fmla="*/ 57 h 100"/>
                <a:gd name="T34" fmla="*/ 22 w 126"/>
                <a:gd name="T35" fmla="*/ 51 h 100"/>
                <a:gd name="T36" fmla="*/ 12 w 126"/>
                <a:gd name="T37" fmla="*/ 50 h 100"/>
                <a:gd name="T38" fmla="*/ 14 w 126"/>
                <a:gd name="T39" fmla="*/ 46 h 100"/>
                <a:gd name="T40" fmla="*/ 21 w 126"/>
                <a:gd name="T41" fmla="*/ 44 h 100"/>
                <a:gd name="T42" fmla="*/ 21 w 126"/>
                <a:gd name="T43" fmla="*/ 34 h 100"/>
                <a:gd name="T44" fmla="*/ 93 w 126"/>
                <a:gd name="T45" fmla="*/ 31 h 100"/>
                <a:gd name="T46" fmla="*/ 84 w 126"/>
                <a:gd name="T47" fmla="*/ 34 h 100"/>
                <a:gd name="T48" fmla="*/ 106 w 126"/>
                <a:gd name="T49" fmla="*/ 24 h 100"/>
                <a:gd name="T50" fmla="*/ 108 w 126"/>
                <a:gd name="T51" fmla="*/ 33 h 100"/>
                <a:gd name="T52" fmla="*/ 106 w 126"/>
                <a:gd name="T53" fmla="*/ 24 h 100"/>
                <a:gd name="T54" fmla="*/ 105 w 126"/>
                <a:gd name="T55" fmla="*/ 39 h 100"/>
                <a:gd name="T56" fmla="*/ 95 w 126"/>
                <a:gd name="T57" fmla="*/ 41 h 100"/>
                <a:gd name="T58" fmla="*/ 59 w 126"/>
                <a:gd name="T59" fmla="*/ 47 h 100"/>
                <a:gd name="T60" fmla="*/ 59 w 126"/>
                <a:gd name="T61" fmla="*/ 47 h 100"/>
                <a:gd name="T62" fmla="*/ 72 w 126"/>
                <a:gd name="T63" fmla="*/ 48 h 100"/>
                <a:gd name="T64" fmla="*/ 70 w 126"/>
                <a:gd name="T65" fmla="*/ 51 h 100"/>
                <a:gd name="T66" fmla="*/ 56 w 126"/>
                <a:gd name="T67" fmla="*/ 5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6" h="100">
                  <a:moveTo>
                    <a:pt x="54" y="4"/>
                  </a:moveTo>
                  <a:cubicBezTo>
                    <a:pt x="52" y="5"/>
                    <a:pt x="51" y="6"/>
                    <a:pt x="52" y="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4" y="17"/>
                    <a:pt x="27" y="19"/>
                    <a:pt x="19" y="20"/>
                  </a:cubicBezTo>
                  <a:cubicBezTo>
                    <a:pt x="3" y="24"/>
                    <a:pt x="0" y="41"/>
                    <a:pt x="4" y="56"/>
                  </a:cubicBezTo>
                  <a:cubicBezTo>
                    <a:pt x="7" y="72"/>
                    <a:pt x="27" y="100"/>
                    <a:pt x="43" y="97"/>
                  </a:cubicBezTo>
                  <a:cubicBezTo>
                    <a:pt x="51" y="95"/>
                    <a:pt x="44" y="73"/>
                    <a:pt x="48" y="66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93" y="62"/>
                    <a:pt x="96" y="85"/>
                    <a:pt x="104" y="83"/>
                  </a:cubicBezTo>
                  <a:cubicBezTo>
                    <a:pt x="120" y="79"/>
                    <a:pt x="126" y="45"/>
                    <a:pt x="122" y="30"/>
                  </a:cubicBezTo>
                  <a:cubicBezTo>
                    <a:pt x="119" y="14"/>
                    <a:pt x="109" y="0"/>
                    <a:pt x="93" y="4"/>
                  </a:cubicBezTo>
                  <a:cubicBezTo>
                    <a:pt x="85" y="5"/>
                    <a:pt x="78" y="8"/>
                    <a:pt x="74" y="15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5"/>
                    <a:pt x="56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lose/>
                  <a:moveTo>
                    <a:pt x="95" y="16"/>
                  </a:moveTo>
                  <a:cubicBezTo>
                    <a:pt x="97" y="16"/>
                    <a:pt x="100" y="17"/>
                    <a:pt x="100" y="20"/>
                  </a:cubicBezTo>
                  <a:cubicBezTo>
                    <a:pt x="101" y="23"/>
                    <a:pt x="99" y="25"/>
                    <a:pt x="97" y="26"/>
                  </a:cubicBezTo>
                  <a:cubicBezTo>
                    <a:pt x="94" y="26"/>
                    <a:pt x="92" y="25"/>
                    <a:pt x="91" y="22"/>
                  </a:cubicBezTo>
                  <a:cubicBezTo>
                    <a:pt x="90" y="20"/>
                    <a:pt x="92" y="17"/>
                    <a:pt x="95" y="16"/>
                  </a:cubicBezTo>
                  <a:close/>
                  <a:moveTo>
                    <a:pt x="21" y="34"/>
                  </a:moveTo>
                  <a:cubicBezTo>
                    <a:pt x="23" y="34"/>
                    <a:pt x="25" y="35"/>
                    <a:pt x="26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5" y="41"/>
                    <a:pt x="37" y="42"/>
                    <a:pt x="37" y="44"/>
                  </a:cubicBezTo>
                  <a:cubicBezTo>
                    <a:pt x="38" y="46"/>
                    <a:pt x="36" y="47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7"/>
                    <a:pt x="29" y="59"/>
                    <a:pt x="27" y="59"/>
                  </a:cubicBezTo>
                  <a:cubicBezTo>
                    <a:pt x="26" y="60"/>
                    <a:pt x="24" y="59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4" y="53"/>
                    <a:pt x="12" y="52"/>
                    <a:pt x="12" y="50"/>
                  </a:cubicBezTo>
                  <a:cubicBezTo>
                    <a:pt x="12" y="48"/>
                    <a:pt x="13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5" y="46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20" y="35"/>
                    <a:pt x="21" y="34"/>
                  </a:cubicBezTo>
                  <a:close/>
                  <a:moveTo>
                    <a:pt x="87" y="28"/>
                  </a:moveTo>
                  <a:cubicBezTo>
                    <a:pt x="90" y="27"/>
                    <a:pt x="93" y="29"/>
                    <a:pt x="93" y="31"/>
                  </a:cubicBezTo>
                  <a:cubicBezTo>
                    <a:pt x="94" y="34"/>
                    <a:pt x="92" y="37"/>
                    <a:pt x="90" y="37"/>
                  </a:cubicBezTo>
                  <a:cubicBezTo>
                    <a:pt x="87" y="38"/>
                    <a:pt x="84" y="36"/>
                    <a:pt x="84" y="34"/>
                  </a:cubicBezTo>
                  <a:cubicBezTo>
                    <a:pt x="83" y="31"/>
                    <a:pt x="85" y="28"/>
                    <a:pt x="87" y="28"/>
                  </a:cubicBezTo>
                  <a:close/>
                  <a:moveTo>
                    <a:pt x="106" y="24"/>
                  </a:moveTo>
                  <a:cubicBezTo>
                    <a:pt x="109" y="23"/>
                    <a:pt x="111" y="25"/>
                    <a:pt x="112" y="27"/>
                  </a:cubicBezTo>
                  <a:cubicBezTo>
                    <a:pt x="112" y="30"/>
                    <a:pt x="111" y="32"/>
                    <a:pt x="108" y="33"/>
                  </a:cubicBezTo>
                  <a:cubicBezTo>
                    <a:pt x="106" y="34"/>
                    <a:pt x="103" y="32"/>
                    <a:pt x="103" y="29"/>
                  </a:cubicBezTo>
                  <a:cubicBezTo>
                    <a:pt x="102" y="27"/>
                    <a:pt x="104" y="24"/>
                    <a:pt x="106" y="24"/>
                  </a:cubicBezTo>
                  <a:close/>
                  <a:moveTo>
                    <a:pt x="99" y="35"/>
                  </a:moveTo>
                  <a:cubicBezTo>
                    <a:pt x="101" y="35"/>
                    <a:pt x="104" y="36"/>
                    <a:pt x="105" y="39"/>
                  </a:cubicBezTo>
                  <a:cubicBezTo>
                    <a:pt x="105" y="41"/>
                    <a:pt x="104" y="44"/>
                    <a:pt x="101" y="44"/>
                  </a:cubicBezTo>
                  <a:cubicBezTo>
                    <a:pt x="98" y="45"/>
                    <a:pt x="96" y="43"/>
                    <a:pt x="95" y="41"/>
                  </a:cubicBezTo>
                  <a:cubicBezTo>
                    <a:pt x="95" y="38"/>
                    <a:pt x="96" y="36"/>
                    <a:pt x="99" y="35"/>
                  </a:cubicBezTo>
                  <a:close/>
                  <a:moveTo>
                    <a:pt x="59" y="47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70" y="45"/>
                    <a:pt x="72" y="46"/>
                    <a:pt x="72" y="48"/>
                  </a:cubicBezTo>
                  <a:cubicBezTo>
                    <a:pt x="73" y="49"/>
                    <a:pt x="72" y="51"/>
                    <a:pt x="70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59" y="54"/>
                    <a:pt x="57" y="53"/>
                    <a:pt x="56" y="51"/>
                  </a:cubicBezTo>
                  <a:cubicBezTo>
                    <a:pt x="56" y="50"/>
                    <a:pt x="57" y="48"/>
                    <a:pt x="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66" name="Grup 65"/>
          <p:cNvGrpSpPr/>
          <p:nvPr/>
        </p:nvGrpSpPr>
        <p:grpSpPr>
          <a:xfrm>
            <a:off x="8322990" y="2794801"/>
            <a:ext cx="942795" cy="950137"/>
            <a:chOff x="1670050" y="3333750"/>
            <a:chExt cx="1019175" cy="1027112"/>
          </a:xfrm>
        </p:grpSpPr>
        <p:sp>
          <p:nvSpPr>
            <p:cNvPr id="67" name="Oval 6"/>
            <p:cNvSpPr>
              <a:spLocks noChangeArrowheads="1"/>
            </p:cNvSpPr>
            <p:nvPr/>
          </p:nvSpPr>
          <p:spPr bwMode="auto">
            <a:xfrm>
              <a:off x="1670050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8" name="Oval 12"/>
            <p:cNvSpPr>
              <a:spLocks noChangeArrowheads="1"/>
            </p:cNvSpPr>
            <p:nvPr/>
          </p:nvSpPr>
          <p:spPr bwMode="auto">
            <a:xfrm>
              <a:off x="1744104" y="3407804"/>
              <a:ext cx="895350" cy="906462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9" name="Freeform 19"/>
            <p:cNvSpPr>
              <a:spLocks noEditPoints="1"/>
            </p:cNvSpPr>
            <p:nvPr/>
          </p:nvSpPr>
          <p:spPr bwMode="auto">
            <a:xfrm>
              <a:off x="1971675" y="3576638"/>
              <a:ext cx="412750" cy="541337"/>
            </a:xfrm>
            <a:custGeom>
              <a:avLst/>
              <a:gdLst>
                <a:gd name="T0" fmla="*/ 61 w 110"/>
                <a:gd name="T1" fmla="*/ 132 h 143"/>
                <a:gd name="T2" fmla="*/ 105 w 110"/>
                <a:gd name="T3" fmla="*/ 37 h 143"/>
                <a:gd name="T4" fmla="*/ 100 w 110"/>
                <a:gd name="T5" fmla="*/ 22 h 143"/>
                <a:gd name="T6" fmla="*/ 65 w 110"/>
                <a:gd name="T7" fmla="*/ 5 h 143"/>
                <a:gd name="T8" fmla="*/ 49 w 110"/>
                <a:gd name="T9" fmla="*/ 11 h 143"/>
                <a:gd name="T10" fmla="*/ 5 w 110"/>
                <a:gd name="T11" fmla="*/ 106 h 143"/>
                <a:gd name="T12" fmla="*/ 11 w 110"/>
                <a:gd name="T13" fmla="*/ 122 h 143"/>
                <a:gd name="T14" fmla="*/ 45 w 110"/>
                <a:gd name="T15" fmla="*/ 138 h 143"/>
                <a:gd name="T16" fmla="*/ 61 w 110"/>
                <a:gd name="T17" fmla="*/ 132 h 143"/>
                <a:gd name="T18" fmla="*/ 68 w 110"/>
                <a:gd name="T19" fmla="*/ 17 h 143"/>
                <a:gd name="T20" fmla="*/ 67 w 110"/>
                <a:gd name="T21" fmla="*/ 15 h 143"/>
                <a:gd name="T22" fmla="*/ 68 w 110"/>
                <a:gd name="T23" fmla="*/ 14 h 143"/>
                <a:gd name="T24" fmla="*/ 70 w 110"/>
                <a:gd name="T25" fmla="*/ 13 h 143"/>
                <a:gd name="T26" fmla="*/ 91 w 110"/>
                <a:gd name="T27" fmla="*/ 23 h 143"/>
                <a:gd name="T28" fmla="*/ 91 w 110"/>
                <a:gd name="T29" fmla="*/ 25 h 143"/>
                <a:gd name="T30" fmla="*/ 91 w 110"/>
                <a:gd name="T31" fmla="*/ 26 h 143"/>
                <a:gd name="T32" fmla="*/ 89 w 110"/>
                <a:gd name="T33" fmla="*/ 27 h 143"/>
                <a:gd name="T34" fmla="*/ 68 w 110"/>
                <a:gd name="T35" fmla="*/ 17 h 143"/>
                <a:gd name="T36" fmla="*/ 15 w 110"/>
                <a:gd name="T37" fmla="*/ 100 h 143"/>
                <a:gd name="T38" fmla="*/ 54 w 110"/>
                <a:gd name="T39" fmla="*/ 16 h 143"/>
                <a:gd name="T40" fmla="*/ 98 w 110"/>
                <a:gd name="T41" fmla="*/ 37 h 143"/>
                <a:gd name="T42" fmla="*/ 59 w 110"/>
                <a:gd name="T43" fmla="*/ 120 h 143"/>
                <a:gd name="T44" fmla="*/ 15 w 110"/>
                <a:gd name="T45" fmla="*/ 100 h 143"/>
                <a:gd name="T46" fmla="*/ 28 w 110"/>
                <a:gd name="T47" fmla="*/ 119 h 143"/>
                <a:gd name="T48" fmla="*/ 34 w 110"/>
                <a:gd name="T49" fmla="*/ 117 h 143"/>
                <a:gd name="T50" fmla="*/ 36 w 110"/>
                <a:gd name="T51" fmla="*/ 122 h 143"/>
                <a:gd name="T52" fmla="*/ 30 w 110"/>
                <a:gd name="T53" fmla="*/ 125 h 143"/>
                <a:gd name="T54" fmla="*/ 28 w 110"/>
                <a:gd name="T55" fmla="*/ 11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0" h="143">
                  <a:moveTo>
                    <a:pt x="61" y="132"/>
                  </a:moveTo>
                  <a:cubicBezTo>
                    <a:pt x="105" y="37"/>
                    <a:pt x="105" y="37"/>
                    <a:pt x="105" y="37"/>
                  </a:cubicBezTo>
                  <a:cubicBezTo>
                    <a:pt x="110" y="27"/>
                    <a:pt x="100" y="22"/>
                    <a:pt x="100" y="22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54" y="0"/>
                    <a:pt x="49" y="11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0" y="117"/>
                    <a:pt x="11" y="122"/>
                    <a:pt x="11" y="122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5" y="138"/>
                    <a:pt x="56" y="143"/>
                    <a:pt x="61" y="132"/>
                  </a:cubicBezTo>
                  <a:close/>
                  <a:moveTo>
                    <a:pt x="68" y="17"/>
                  </a:moveTo>
                  <a:cubicBezTo>
                    <a:pt x="67" y="16"/>
                    <a:pt x="67" y="16"/>
                    <a:pt x="67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8" y="13"/>
                    <a:pt x="69" y="13"/>
                    <a:pt x="70" y="13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23"/>
                    <a:pt x="92" y="24"/>
                    <a:pt x="91" y="25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27"/>
                    <a:pt x="90" y="27"/>
                    <a:pt x="89" y="27"/>
                  </a:cubicBezTo>
                  <a:lnTo>
                    <a:pt x="68" y="17"/>
                  </a:lnTo>
                  <a:close/>
                  <a:moveTo>
                    <a:pt x="15" y="100"/>
                  </a:moveTo>
                  <a:cubicBezTo>
                    <a:pt x="54" y="16"/>
                    <a:pt x="54" y="16"/>
                    <a:pt x="54" y="16"/>
                  </a:cubicBezTo>
                  <a:cubicBezTo>
                    <a:pt x="98" y="37"/>
                    <a:pt x="98" y="37"/>
                    <a:pt x="98" y="37"/>
                  </a:cubicBezTo>
                  <a:cubicBezTo>
                    <a:pt x="59" y="120"/>
                    <a:pt x="59" y="120"/>
                    <a:pt x="59" y="120"/>
                  </a:cubicBezTo>
                  <a:lnTo>
                    <a:pt x="15" y="100"/>
                  </a:lnTo>
                  <a:close/>
                  <a:moveTo>
                    <a:pt x="28" y="119"/>
                  </a:moveTo>
                  <a:cubicBezTo>
                    <a:pt x="29" y="117"/>
                    <a:pt x="32" y="116"/>
                    <a:pt x="34" y="117"/>
                  </a:cubicBezTo>
                  <a:cubicBezTo>
                    <a:pt x="36" y="118"/>
                    <a:pt x="37" y="120"/>
                    <a:pt x="36" y="122"/>
                  </a:cubicBezTo>
                  <a:cubicBezTo>
                    <a:pt x="35" y="125"/>
                    <a:pt x="33" y="126"/>
                    <a:pt x="30" y="125"/>
                  </a:cubicBezTo>
                  <a:cubicBezTo>
                    <a:pt x="28" y="124"/>
                    <a:pt x="27" y="121"/>
                    <a:pt x="28" y="1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70" name="Grup 69"/>
          <p:cNvGrpSpPr/>
          <p:nvPr/>
        </p:nvGrpSpPr>
        <p:grpSpPr>
          <a:xfrm>
            <a:off x="10393790" y="2794801"/>
            <a:ext cx="942795" cy="950137"/>
            <a:chOff x="4054475" y="3333750"/>
            <a:chExt cx="1019175" cy="1027112"/>
          </a:xfrm>
        </p:grpSpPr>
        <p:sp>
          <p:nvSpPr>
            <p:cNvPr id="71" name="Oval 8"/>
            <p:cNvSpPr>
              <a:spLocks noChangeArrowheads="1"/>
            </p:cNvSpPr>
            <p:nvPr/>
          </p:nvSpPr>
          <p:spPr bwMode="auto">
            <a:xfrm>
              <a:off x="4054475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11A7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2" name="Oval 10"/>
            <p:cNvSpPr>
              <a:spLocks noChangeArrowheads="1"/>
            </p:cNvSpPr>
            <p:nvPr/>
          </p:nvSpPr>
          <p:spPr bwMode="auto">
            <a:xfrm>
              <a:off x="4110745" y="3407804"/>
              <a:ext cx="895350" cy="906462"/>
            </a:xfrm>
            <a:prstGeom prst="ellipse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3" name="Freeform 20"/>
            <p:cNvSpPr>
              <a:spLocks noEditPoints="1"/>
            </p:cNvSpPr>
            <p:nvPr/>
          </p:nvSpPr>
          <p:spPr bwMode="auto">
            <a:xfrm>
              <a:off x="4335463" y="3629025"/>
              <a:ext cx="463550" cy="334962"/>
            </a:xfrm>
            <a:custGeom>
              <a:avLst/>
              <a:gdLst>
                <a:gd name="T0" fmla="*/ 114 w 123"/>
                <a:gd name="T1" fmla="*/ 9 h 88"/>
                <a:gd name="T2" fmla="*/ 114 w 123"/>
                <a:gd name="T3" fmla="*/ 80 h 88"/>
                <a:gd name="T4" fmla="*/ 9 w 123"/>
                <a:gd name="T5" fmla="*/ 80 h 88"/>
                <a:gd name="T6" fmla="*/ 9 w 123"/>
                <a:gd name="T7" fmla="*/ 9 h 88"/>
                <a:gd name="T8" fmla="*/ 114 w 123"/>
                <a:gd name="T9" fmla="*/ 9 h 88"/>
                <a:gd name="T10" fmla="*/ 0 w 123"/>
                <a:gd name="T11" fmla="*/ 5 h 88"/>
                <a:gd name="T12" fmla="*/ 0 w 123"/>
                <a:gd name="T13" fmla="*/ 84 h 88"/>
                <a:gd name="T14" fmla="*/ 4 w 123"/>
                <a:gd name="T15" fmla="*/ 88 h 88"/>
                <a:gd name="T16" fmla="*/ 119 w 123"/>
                <a:gd name="T17" fmla="*/ 88 h 88"/>
                <a:gd name="T18" fmla="*/ 123 w 123"/>
                <a:gd name="T19" fmla="*/ 84 h 88"/>
                <a:gd name="T20" fmla="*/ 123 w 123"/>
                <a:gd name="T21" fmla="*/ 5 h 88"/>
                <a:gd name="T22" fmla="*/ 119 w 123"/>
                <a:gd name="T23" fmla="*/ 0 h 88"/>
                <a:gd name="T24" fmla="*/ 4 w 123"/>
                <a:gd name="T25" fmla="*/ 0 h 88"/>
                <a:gd name="T26" fmla="*/ 0 w 123"/>
                <a:gd name="T27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88">
                  <a:moveTo>
                    <a:pt x="114" y="9"/>
                  </a:moveTo>
                  <a:cubicBezTo>
                    <a:pt x="114" y="80"/>
                    <a:pt x="114" y="80"/>
                    <a:pt x="114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114" y="9"/>
                  </a:lnTo>
                  <a:close/>
                  <a:moveTo>
                    <a:pt x="0" y="5"/>
                  </a:moveTo>
                  <a:cubicBezTo>
                    <a:pt x="0" y="84"/>
                    <a:pt x="0" y="84"/>
                    <a:pt x="0" y="84"/>
                  </a:cubicBezTo>
                  <a:cubicBezTo>
                    <a:pt x="0" y="86"/>
                    <a:pt x="2" y="88"/>
                    <a:pt x="4" y="8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121" y="88"/>
                    <a:pt x="123" y="86"/>
                    <a:pt x="123" y="84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23" y="2"/>
                    <a:pt x="121" y="0"/>
                    <a:pt x="11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4" name="Freeform 21"/>
            <p:cNvSpPr>
              <a:spLocks/>
            </p:cNvSpPr>
            <p:nvPr/>
          </p:nvSpPr>
          <p:spPr bwMode="auto">
            <a:xfrm>
              <a:off x="4549775" y="3940175"/>
              <a:ext cx="34925" cy="125412"/>
            </a:xfrm>
            <a:custGeom>
              <a:avLst/>
              <a:gdLst>
                <a:gd name="T0" fmla="*/ 9 w 9"/>
                <a:gd name="T1" fmla="*/ 4 h 33"/>
                <a:gd name="T2" fmla="*/ 5 w 9"/>
                <a:gd name="T3" fmla="*/ 0 h 33"/>
                <a:gd name="T4" fmla="*/ 0 w 9"/>
                <a:gd name="T5" fmla="*/ 4 h 33"/>
                <a:gd name="T6" fmla="*/ 0 w 9"/>
                <a:gd name="T7" fmla="*/ 28 h 33"/>
                <a:gd name="T8" fmla="*/ 5 w 9"/>
                <a:gd name="T9" fmla="*/ 33 h 33"/>
                <a:gd name="T10" fmla="*/ 9 w 9"/>
                <a:gd name="T11" fmla="*/ 28 h 33"/>
                <a:gd name="T12" fmla="*/ 9 w 9"/>
                <a:gd name="T1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3">
                  <a:moveTo>
                    <a:pt x="9" y="4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7" y="33"/>
                    <a:pt x="9" y="31"/>
                    <a:pt x="9" y="28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5" name="Freeform 22"/>
            <p:cNvSpPr>
              <a:spLocks/>
            </p:cNvSpPr>
            <p:nvPr/>
          </p:nvSpPr>
          <p:spPr bwMode="auto">
            <a:xfrm>
              <a:off x="4467225" y="4032250"/>
              <a:ext cx="200025" cy="33337"/>
            </a:xfrm>
            <a:custGeom>
              <a:avLst/>
              <a:gdLst>
                <a:gd name="T0" fmla="*/ 49 w 53"/>
                <a:gd name="T1" fmla="*/ 9 h 9"/>
                <a:gd name="T2" fmla="*/ 53 w 53"/>
                <a:gd name="T3" fmla="*/ 4 h 9"/>
                <a:gd name="T4" fmla="*/ 49 w 53"/>
                <a:gd name="T5" fmla="*/ 0 h 9"/>
                <a:gd name="T6" fmla="*/ 5 w 53"/>
                <a:gd name="T7" fmla="*/ 0 h 9"/>
                <a:gd name="T8" fmla="*/ 0 w 53"/>
                <a:gd name="T9" fmla="*/ 4 h 9"/>
                <a:gd name="T10" fmla="*/ 5 w 53"/>
                <a:gd name="T11" fmla="*/ 9 h 9"/>
                <a:gd name="T12" fmla="*/ 49 w 5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9">
                  <a:moveTo>
                    <a:pt x="49" y="9"/>
                  </a:moveTo>
                  <a:cubicBezTo>
                    <a:pt x="51" y="9"/>
                    <a:pt x="53" y="7"/>
                    <a:pt x="53" y="4"/>
                  </a:cubicBezTo>
                  <a:cubicBezTo>
                    <a:pt x="53" y="2"/>
                    <a:pt x="51" y="0"/>
                    <a:pt x="4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38" name="Resim 37">
            <a:extLst>
              <a:ext uri="{FF2B5EF4-FFF2-40B4-BE49-F238E27FC236}">
                <a16:creationId xmlns:a16="http://schemas.microsoft.com/office/drawing/2014/main" id="{B813EEFE-CB0F-E14F-AE96-1D7FF0D7C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0" y="5532150"/>
            <a:ext cx="4860636" cy="81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24" grpId="0" animBg="1"/>
      <p:bldP spid="29" grpId="0" animBg="1"/>
      <p:bldP spid="30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5577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Teknolojik bağımlılıklar</a:t>
            </a:r>
          </a:p>
        </p:txBody>
      </p:sp>
      <p:pic>
        <p:nvPicPr>
          <p:cNvPr id="25" name="Resim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990" y="2165902"/>
            <a:ext cx="8044020" cy="1800000"/>
          </a:xfrm>
          <a:prstGeom prst="rect">
            <a:avLst/>
          </a:prstGeom>
        </p:spPr>
      </p:pic>
      <p:sp>
        <p:nvSpPr>
          <p:cNvPr id="41" name="Freeform 5"/>
          <p:cNvSpPr>
            <a:spLocks/>
          </p:cNvSpPr>
          <p:nvPr/>
        </p:nvSpPr>
        <p:spPr bwMode="auto">
          <a:xfrm>
            <a:off x="588963" y="2997200"/>
            <a:ext cx="11017250" cy="130175"/>
          </a:xfrm>
          <a:custGeom>
            <a:avLst/>
            <a:gdLst>
              <a:gd name="T0" fmla="*/ 2919 w 2935"/>
              <a:gd name="T1" fmla="*/ 32 h 32"/>
              <a:gd name="T2" fmla="*/ 16 w 2935"/>
              <a:gd name="T3" fmla="*/ 32 h 32"/>
              <a:gd name="T4" fmla="*/ 0 w 2935"/>
              <a:gd name="T5" fmla="*/ 16 h 32"/>
              <a:gd name="T6" fmla="*/ 16 w 2935"/>
              <a:gd name="T7" fmla="*/ 0 h 32"/>
              <a:gd name="T8" fmla="*/ 2919 w 2935"/>
              <a:gd name="T9" fmla="*/ 0 h 32"/>
              <a:gd name="T10" fmla="*/ 2935 w 2935"/>
              <a:gd name="T11" fmla="*/ 16 h 32"/>
              <a:gd name="T12" fmla="*/ 2919 w 2935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35" h="32">
                <a:moveTo>
                  <a:pt x="2919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25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919" y="0"/>
                  <a:pt x="2919" y="0"/>
                  <a:pt x="2919" y="0"/>
                </a:cubicBezTo>
                <a:cubicBezTo>
                  <a:pt x="2927" y="0"/>
                  <a:pt x="2935" y="7"/>
                  <a:pt x="2935" y="16"/>
                </a:cubicBezTo>
                <a:cubicBezTo>
                  <a:pt x="2935" y="25"/>
                  <a:pt x="2927" y="32"/>
                  <a:pt x="2919" y="32"/>
                </a:cubicBezTo>
                <a:close/>
              </a:path>
            </a:pathLst>
          </a:custGeom>
          <a:solidFill>
            <a:srgbClr val="DA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2" name="Resim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944" y="2255902"/>
            <a:ext cx="1620000" cy="1620000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634" y="2260222"/>
            <a:ext cx="1628901" cy="1620000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7225" y="2263807"/>
            <a:ext cx="1628901" cy="1620000"/>
          </a:xfrm>
          <a:prstGeom prst="rect">
            <a:avLst/>
          </a:prstGeom>
        </p:spPr>
      </p:pic>
      <p:pic>
        <p:nvPicPr>
          <p:cNvPr id="45" name="Resim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5441" y="2263807"/>
            <a:ext cx="1628901" cy="1620000"/>
          </a:xfrm>
          <a:prstGeom prst="rect">
            <a:avLst/>
          </a:prstGeom>
        </p:spPr>
      </p:pic>
      <p:sp>
        <p:nvSpPr>
          <p:cNvPr id="46" name="Metin kutusu 45"/>
          <p:cNvSpPr txBox="1"/>
          <p:nvPr/>
        </p:nvSpPr>
        <p:spPr>
          <a:xfrm>
            <a:off x="2320943" y="4079258"/>
            <a:ext cx="1316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E61F4F"/>
                </a:solidFill>
              </a:rPr>
              <a:t>İNTERNET VE</a:t>
            </a:r>
          </a:p>
          <a:p>
            <a:pPr algn="ctr"/>
            <a:r>
              <a:rPr lang="tr-TR" sz="1400" b="1" dirty="0">
                <a:solidFill>
                  <a:srgbClr val="E61F4F"/>
                </a:solidFill>
              </a:rPr>
              <a:t>SOSYAL MEDYA</a:t>
            </a:r>
          </a:p>
        </p:txBody>
      </p:sp>
      <p:sp>
        <p:nvSpPr>
          <p:cNvPr id="47" name="Metin kutusu 46"/>
          <p:cNvSpPr txBox="1"/>
          <p:nvPr/>
        </p:nvSpPr>
        <p:spPr>
          <a:xfrm>
            <a:off x="4575872" y="4078555"/>
            <a:ext cx="95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231F20"/>
                </a:solidFill>
              </a:rPr>
              <a:t>TELEFON</a:t>
            </a:r>
          </a:p>
          <a:p>
            <a:pPr algn="ctr"/>
            <a:r>
              <a:rPr lang="tr-TR" sz="1400" b="1" dirty="0">
                <a:solidFill>
                  <a:srgbClr val="231F20"/>
                </a:solidFill>
              </a:rPr>
              <a:t>VE TABLET</a:t>
            </a:r>
          </a:p>
        </p:txBody>
      </p:sp>
      <p:sp>
        <p:nvSpPr>
          <p:cNvPr id="48" name="Metin kutusu 47"/>
          <p:cNvSpPr txBox="1"/>
          <p:nvPr/>
        </p:nvSpPr>
        <p:spPr>
          <a:xfrm>
            <a:off x="6622997" y="4078839"/>
            <a:ext cx="1130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FAB529"/>
                </a:solidFill>
              </a:rPr>
              <a:t>OYUN</a:t>
            </a:r>
          </a:p>
          <a:p>
            <a:pPr algn="ctr"/>
            <a:r>
              <a:rPr lang="tr-TR" sz="1400" b="1" dirty="0">
                <a:solidFill>
                  <a:srgbClr val="FAB529"/>
                </a:solidFill>
              </a:rPr>
              <a:t>KONSOLLARI</a:t>
            </a:r>
          </a:p>
        </p:txBody>
      </p:sp>
      <p:sp>
        <p:nvSpPr>
          <p:cNvPr id="49" name="Metin kutusu 48"/>
          <p:cNvSpPr txBox="1"/>
          <p:nvPr/>
        </p:nvSpPr>
        <p:spPr>
          <a:xfrm>
            <a:off x="8604419" y="4078136"/>
            <a:ext cx="1316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11A74F"/>
                </a:solidFill>
              </a:rPr>
              <a:t>BİLGİSAYAR</a:t>
            </a:r>
          </a:p>
          <a:p>
            <a:pPr algn="ctr"/>
            <a:r>
              <a:rPr lang="tr-TR" sz="1400" b="1" dirty="0">
                <a:solidFill>
                  <a:srgbClr val="11A74F"/>
                </a:solidFill>
              </a:rPr>
              <a:t>VE TELEVİZYON</a:t>
            </a:r>
          </a:p>
        </p:txBody>
      </p:sp>
    </p:spTree>
    <p:extLst>
      <p:ext uri="{BB962C8B-B14F-4D97-AF65-F5344CB8AC3E}">
        <p14:creationId xmlns:p14="http://schemas.microsoft.com/office/powerpoint/2010/main" val="356602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8" grpId="0"/>
      <p:bldP spid="41" grpId="0" animBg="1"/>
      <p:bldP spid="46" grpId="0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49" y="388099"/>
            <a:ext cx="8120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/>
              <a:t>Sosyal medya bağımlılığı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1930594"/>
            <a:ext cx="6550548" cy="369332"/>
            <a:chOff x="554927" y="2447025"/>
            <a:chExt cx="655054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b="1" dirty="0">
                  <a:solidFill>
                    <a:srgbClr val="575757"/>
                  </a:solidFill>
                </a:rPr>
                <a:t>Canınız sıkılınca </a:t>
              </a:r>
              <a:r>
                <a:rPr lang="tr-TR" dirty="0">
                  <a:solidFill>
                    <a:srgbClr val="575757"/>
                  </a:solidFill>
                </a:rPr>
                <a:t>aklınıza gelen </a:t>
              </a:r>
              <a:r>
                <a:rPr lang="tr-TR" b="1" dirty="0">
                  <a:solidFill>
                    <a:srgbClr val="575757"/>
                  </a:solidFill>
                </a:rPr>
                <a:t>ilk</a:t>
              </a:r>
              <a:r>
                <a:rPr lang="tr-TR" dirty="0">
                  <a:solidFill>
                    <a:srgbClr val="575757"/>
                  </a:solidFill>
                </a:rPr>
                <a:t> seçenekse,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344724"/>
            <a:ext cx="6550548" cy="369332"/>
            <a:chOff x="554927" y="2447025"/>
            <a:chExt cx="6550548" cy="369332"/>
          </a:xfrm>
        </p:grpSpPr>
        <p:sp>
          <p:nvSpPr>
            <p:cNvPr id="41" name="Dikdörtgen 40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b="1" dirty="0">
                  <a:solidFill>
                    <a:srgbClr val="575757"/>
                  </a:solidFill>
                </a:rPr>
                <a:t>Gerçek hayatınızın </a:t>
              </a:r>
              <a:r>
                <a:rPr lang="tr-TR" dirty="0">
                  <a:solidFill>
                    <a:srgbClr val="575757"/>
                  </a:solidFill>
                </a:rPr>
                <a:t>önüne geçiyorsa,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554926" y="2847787"/>
            <a:ext cx="7012521" cy="646331"/>
            <a:chOff x="554927" y="2447025"/>
            <a:chExt cx="6844162" cy="646331"/>
          </a:xfrm>
        </p:grpSpPr>
        <p:sp>
          <p:nvSpPr>
            <p:cNvPr id="44" name="Dikdörtgen 43"/>
            <p:cNvSpPr/>
            <p:nvPr/>
          </p:nvSpPr>
          <p:spPr>
            <a:xfrm>
              <a:off x="746176" y="2447025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Günlük hayatınızın ve </a:t>
              </a:r>
              <a:r>
                <a:rPr lang="tr-TR" b="1" dirty="0">
                  <a:solidFill>
                    <a:srgbClr val="575757"/>
                  </a:solidFill>
                </a:rPr>
                <a:t>sorumluluklarınızın aksamasına </a:t>
              </a:r>
              <a:r>
                <a:rPr lang="tr-TR" dirty="0">
                  <a:solidFill>
                    <a:srgbClr val="575757"/>
                  </a:solidFill>
                </a:rPr>
                <a:t>sebep oluyorsa,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6" name="Grup 45"/>
          <p:cNvGrpSpPr/>
          <p:nvPr/>
        </p:nvGrpSpPr>
        <p:grpSpPr>
          <a:xfrm>
            <a:off x="554927" y="3326027"/>
            <a:ext cx="6844162" cy="369332"/>
            <a:chOff x="554927" y="2447025"/>
            <a:chExt cx="6844162" cy="369332"/>
          </a:xfrm>
        </p:grpSpPr>
        <p:sp>
          <p:nvSpPr>
            <p:cNvPr id="47" name="Dikdörtgen 46"/>
            <p:cNvSpPr/>
            <p:nvPr/>
          </p:nvSpPr>
          <p:spPr>
            <a:xfrm>
              <a:off x="746176" y="2447025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Gerçek arkadaşlıkların yerini </a:t>
              </a:r>
              <a:r>
                <a:rPr lang="tr-TR" b="1" dirty="0">
                  <a:solidFill>
                    <a:srgbClr val="575757"/>
                  </a:solidFill>
                </a:rPr>
                <a:t>sanal arkadaşlıklar ve takipçiler </a:t>
              </a:r>
              <a:r>
                <a:rPr lang="tr-TR" dirty="0">
                  <a:solidFill>
                    <a:srgbClr val="575757"/>
                  </a:solidFill>
                </a:rPr>
                <a:t>alıyorsa,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9" name="Grup 48"/>
          <p:cNvGrpSpPr/>
          <p:nvPr/>
        </p:nvGrpSpPr>
        <p:grpSpPr>
          <a:xfrm>
            <a:off x="554927" y="3771567"/>
            <a:ext cx="6844162" cy="369332"/>
            <a:chOff x="554927" y="2447025"/>
            <a:chExt cx="6844162" cy="369332"/>
          </a:xfrm>
        </p:grpSpPr>
        <p:sp>
          <p:nvSpPr>
            <p:cNvPr id="50" name="Dikdörtgen 49"/>
            <p:cNvSpPr/>
            <p:nvPr/>
          </p:nvSpPr>
          <p:spPr>
            <a:xfrm>
              <a:off x="746176" y="2447025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b="1" dirty="0">
                  <a:solidFill>
                    <a:srgbClr val="575757"/>
                  </a:solidFill>
                </a:rPr>
                <a:t>Aşırı zaman </a:t>
              </a:r>
              <a:r>
                <a:rPr lang="tr-TR" dirty="0">
                  <a:solidFill>
                    <a:srgbClr val="575757"/>
                  </a:solidFill>
                </a:rPr>
                <a:t>alıyor ve ulaşılamadığında </a:t>
              </a:r>
              <a:r>
                <a:rPr lang="tr-TR" b="1" dirty="0">
                  <a:solidFill>
                    <a:srgbClr val="575757"/>
                  </a:solidFill>
                </a:rPr>
                <a:t>huzursuzluk</a:t>
              </a:r>
              <a:r>
                <a:rPr lang="tr-TR" dirty="0">
                  <a:solidFill>
                    <a:srgbClr val="575757"/>
                  </a:solidFill>
                </a:rPr>
                <a:t> oluşturuyorsa,</a:t>
              </a:r>
            </a:p>
          </p:txBody>
        </p:sp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52" name="Grup 51"/>
          <p:cNvGrpSpPr/>
          <p:nvPr/>
        </p:nvGrpSpPr>
        <p:grpSpPr>
          <a:xfrm>
            <a:off x="554927" y="4304007"/>
            <a:ext cx="6844162" cy="646331"/>
            <a:chOff x="554927" y="2447025"/>
            <a:chExt cx="6844162" cy="646331"/>
          </a:xfrm>
        </p:grpSpPr>
        <p:sp>
          <p:nvSpPr>
            <p:cNvPr id="53" name="Dikdörtgen 52"/>
            <p:cNvSpPr/>
            <p:nvPr/>
          </p:nvSpPr>
          <p:spPr>
            <a:xfrm>
              <a:off x="746176" y="2447025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Sürekli bir şeyler paylaşma ihtiyacı duyuyorsanız, </a:t>
              </a:r>
            </a:p>
            <a:p>
              <a:r>
                <a:rPr lang="tr-TR" b="1" u="sng" dirty="0">
                  <a:solidFill>
                    <a:srgbClr val="575757"/>
                  </a:solidFill>
                </a:rPr>
                <a:t>sosyal medya bağımlısı</a:t>
              </a:r>
              <a:r>
                <a:rPr lang="tr-TR" u="sng" dirty="0">
                  <a:solidFill>
                    <a:srgbClr val="575757"/>
                  </a:solidFill>
                </a:rPr>
                <a:t> </a:t>
              </a:r>
              <a:r>
                <a:rPr lang="tr-TR" dirty="0">
                  <a:solidFill>
                    <a:srgbClr val="575757"/>
                  </a:solidFill>
                </a:rPr>
                <a:t>olduğunuzdan söz edilebilir.</a:t>
              </a:r>
            </a:p>
          </p:txBody>
        </p:sp>
        <p:pic>
          <p:nvPicPr>
            <p:cNvPr id="54" name="Resim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1122635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443107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7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55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B94A7CA-9C86-F31D-CC03-1030C6F8C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380" y="267279"/>
            <a:ext cx="7704082" cy="539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15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407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Oyun bağımlılığı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1536631"/>
            <a:ext cx="6550548" cy="369332"/>
            <a:chOff x="554927" y="2447025"/>
            <a:chExt cx="655054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Giderek oyun başında </a:t>
              </a:r>
              <a:r>
                <a:rPr lang="tr-TR" b="1" dirty="0">
                  <a:solidFill>
                    <a:srgbClr val="575757"/>
                  </a:solidFill>
                </a:rPr>
                <a:t>daha fazla zaman </a:t>
              </a:r>
              <a:r>
                <a:rPr lang="tr-TR" dirty="0">
                  <a:solidFill>
                    <a:srgbClr val="575757"/>
                  </a:solidFill>
                </a:rPr>
                <a:t>geçirmek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1945533"/>
            <a:ext cx="6550548" cy="646331"/>
            <a:chOff x="554927" y="2447025"/>
            <a:chExt cx="6550548" cy="646331"/>
          </a:xfrm>
        </p:grpSpPr>
        <p:sp>
          <p:nvSpPr>
            <p:cNvPr id="41" name="Dikdörtgen 40"/>
            <p:cNvSpPr/>
            <p:nvPr/>
          </p:nvSpPr>
          <p:spPr>
            <a:xfrm>
              <a:off x="746177" y="2447025"/>
              <a:ext cx="63592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Aile ya da arkadaşlarla birlikte vakit geçirmek yerine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oyun oynamayı tercih etmek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554927" y="2573187"/>
            <a:ext cx="6844162" cy="646331"/>
            <a:chOff x="554927" y="2447025"/>
            <a:chExt cx="6844162" cy="646331"/>
          </a:xfrm>
        </p:grpSpPr>
        <p:sp>
          <p:nvSpPr>
            <p:cNvPr id="44" name="Dikdörtgen 43"/>
            <p:cNvSpPr/>
            <p:nvPr/>
          </p:nvSpPr>
          <p:spPr>
            <a:xfrm>
              <a:off x="746176" y="2447025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b="1" dirty="0">
                  <a:solidFill>
                    <a:srgbClr val="575757"/>
                  </a:solidFill>
                </a:rPr>
                <a:t>Oyunlarda alınan başarı ve ilerlemeleri </a:t>
              </a:r>
              <a:r>
                <a:rPr lang="tr-TR" dirty="0">
                  <a:solidFill>
                    <a:srgbClr val="575757"/>
                  </a:solidFill>
                </a:rPr>
                <a:t>gerçek hayattaki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başarılardan daha çok önemsemeye başlamak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6" name="Grup 45"/>
          <p:cNvGrpSpPr/>
          <p:nvPr/>
        </p:nvGrpSpPr>
        <p:grpSpPr>
          <a:xfrm>
            <a:off x="554927" y="3200077"/>
            <a:ext cx="6844162" cy="646331"/>
            <a:chOff x="554927" y="2447025"/>
            <a:chExt cx="6844162" cy="646331"/>
          </a:xfrm>
        </p:grpSpPr>
        <p:sp>
          <p:nvSpPr>
            <p:cNvPr id="47" name="Dikdörtgen 46"/>
            <p:cNvSpPr/>
            <p:nvPr/>
          </p:nvSpPr>
          <p:spPr>
            <a:xfrm>
              <a:off x="746176" y="2447025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b="1" dirty="0">
                  <a:solidFill>
                    <a:srgbClr val="575757"/>
                  </a:solidFill>
                </a:rPr>
                <a:t>Aileden uzaklaşmak</a:t>
              </a:r>
              <a:r>
                <a:rPr lang="tr-TR" dirty="0">
                  <a:solidFill>
                    <a:srgbClr val="575757"/>
                  </a:solidFill>
                </a:rPr>
                <a:t>, oyun başında geçirilen süreyle ilgili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tartışmalar yaşamak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9" name="Grup 48"/>
          <p:cNvGrpSpPr/>
          <p:nvPr/>
        </p:nvGrpSpPr>
        <p:grpSpPr>
          <a:xfrm>
            <a:off x="554927" y="3846408"/>
            <a:ext cx="6844162" cy="923330"/>
            <a:chOff x="554927" y="2447025"/>
            <a:chExt cx="6844162" cy="923330"/>
          </a:xfrm>
        </p:grpSpPr>
        <p:sp>
          <p:nvSpPr>
            <p:cNvPr id="50" name="Dikdörtgen 49"/>
            <p:cNvSpPr/>
            <p:nvPr/>
          </p:nvSpPr>
          <p:spPr>
            <a:xfrm>
              <a:off x="746176" y="2447025"/>
              <a:ext cx="665291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Oyun başında geçirilen fazla süre sonucu </a:t>
              </a:r>
              <a:r>
                <a:rPr lang="tr-TR" b="1" dirty="0">
                  <a:solidFill>
                    <a:srgbClr val="575757"/>
                  </a:solidFill>
                </a:rPr>
                <a:t>notların kötüleşmesi, devamsızlık sorunları, arkadaşlık ilişkilerinin bozulması, uykusuz kalma sorunlarının görülmesi</a:t>
              </a:r>
            </a:p>
          </p:txBody>
        </p:sp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1122635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443107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652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 flipH="1">
            <a:off x="-11112" y="0"/>
            <a:ext cx="12212637" cy="6858000"/>
          </a:xfrm>
          <a:prstGeom prst="rect">
            <a:avLst/>
          </a:prstGeom>
          <a:blipFill dpi="0" rotWithShape="1">
            <a:blip r:embed="rId3"/>
            <a:srcRect/>
            <a:stretch>
              <a:fillRect t="-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/>
          <p:cNvSpPr/>
          <p:nvPr/>
        </p:nvSpPr>
        <p:spPr>
          <a:xfrm>
            <a:off x="-6918" y="0"/>
            <a:ext cx="12212637" cy="6858000"/>
          </a:xfrm>
          <a:prstGeom prst="rect">
            <a:avLst/>
          </a:prstGeom>
          <a:solidFill>
            <a:srgbClr val="D18D05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flipH="1">
            <a:off x="-8392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5213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>
                <a:solidFill>
                  <a:schemeClr val="bg1"/>
                </a:solidFill>
              </a:rPr>
              <a:t>Kurtulmak için öneriler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554927" y="2047206"/>
            <a:ext cx="6550549" cy="369332"/>
            <a:chOff x="554927" y="2047206"/>
            <a:chExt cx="6550549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8" y="2047206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Yavaş yavaş ama kararlı olarak azaltın.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158441"/>
              <a:ext cx="191250" cy="180000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550734" y="2521363"/>
            <a:ext cx="6554742" cy="369332"/>
            <a:chOff x="550734" y="2521363"/>
            <a:chExt cx="6554742" cy="369332"/>
          </a:xfrm>
        </p:grpSpPr>
        <p:sp>
          <p:nvSpPr>
            <p:cNvPr id="41" name="Dikdörtgen 40"/>
            <p:cNvSpPr/>
            <p:nvPr/>
          </p:nvSpPr>
          <p:spPr>
            <a:xfrm>
              <a:off x="746178" y="2521363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Oyunun yerini doldurun (Spor,  hobi, vb.)</a:t>
              </a:r>
            </a:p>
          </p:txBody>
        </p:sp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734" y="2636204"/>
              <a:ext cx="191250" cy="180000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550734" y="3021150"/>
            <a:ext cx="6848356" cy="646331"/>
            <a:chOff x="550734" y="3021150"/>
            <a:chExt cx="6848356" cy="646331"/>
          </a:xfrm>
        </p:grpSpPr>
        <p:sp>
          <p:nvSpPr>
            <p:cNvPr id="44" name="Dikdörtgen 43"/>
            <p:cNvSpPr/>
            <p:nvPr/>
          </p:nvSpPr>
          <p:spPr>
            <a:xfrm>
              <a:off x="746177" y="3021150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Düşünün! Sanal ortamdaki başarı ve </a:t>
              </a:r>
            </a:p>
            <a:p>
              <a:r>
                <a:rPr lang="tr-TR" dirty="0">
                  <a:solidFill>
                    <a:schemeClr val="bg1"/>
                  </a:solidFill>
                </a:rPr>
                <a:t>saygınlık mı daha değerli, gerçek hayattaki mi?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734" y="3122417"/>
              <a:ext cx="191250" cy="180000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550733" y="3741053"/>
            <a:ext cx="6848357" cy="369332"/>
            <a:chOff x="550733" y="3741053"/>
            <a:chExt cx="6848357" cy="369332"/>
          </a:xfrm>
        </p:grpSpPr>
        <p:sp>
          <p:nvSpPr>
            <p:cNvPr id="47" name="Dikdörtgen 46"/>
            <p:cNvSpPr/>
            <p:nvPr/>
          </p:nvSpPr>
          <p:spPr>
            <a:xfrm>
              <a:off x="746177" y="3741053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Zararlarını, sizden aldıklarını değerlendirin.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733" y="3838994"/>
              <a:ext cx="191250" cy="180000"/>
            </a:xfrm>
            <a:prstGeom prst="rect">
              <a:avLst/>
            </a:prstGeom>
          </p:spPr>
        </p:pic>
      </p:grpSp>
      <p:grpSp>
        <p:nvGrpSpPr>
          <p:cNvPr id="9" name="Grup 8"/>
          <p:cNvGrpSpPr/>
          <p:nvPr/>
        </p:nvGrpSpPr>
        <p:grpSpPr>
          <a:xfrm>
            <a:off x="550733" y="4231838"/>
            <a:ext cx="6848357" cy="369332"/>
            <a:chOff x="550733" y="4231838"/>
            <a:chExt cx="6848357" cy="369332"/>
          </a:xfrm>
        </p:grpSpPr>
        <p:sp>
          <p:nvSpPr>
            <p:cNvPr id="50" name="Dikdörtgen 49"/>
            <p:cNvSpPr/>
            <p:nvPr/>
          </p:nvSpPr>
          <p:spPr>
            <a:xfrm>
              <a:off x="746177" y="4231838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Gerekirse uzman yardımı alın.</a:t>
              </a: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733" y="4357788"/>
              <a:ext cx="191250" cy="180000"/>
            </a:xfrm>
            <a:prstGeom prst="rect">
              <a:avLst/>
            </a:prstGeom>
          </p:spPr>
        </p:pic>
      </p:grpSp>
      <p:pic>
        <p:nvPicPr>
          <p:cNvPr id="29" name="Resim 28">
            <a:extLst>
              <a:ext uri="{FF2B5EF4-FFF2-40B4-BE49-F238E27FC236}">
                <a16:creationId xmlns:a16="http://schemas.microsoft.com/office/drawing/2014/main" id="{E886F96C-41E6-6443-9125-BE47C7BE1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1" y="5788053"/>
            <a:ext cx="3505200" cy="596900"/>
          </a:xfrm>
          <a:prstGeom prst="rect">
            <a:avLst/>
          </a:prstGeom>
        </p:spPr>
      </p:pic>
      <p:sp>
        <p:nvSpPr>
          <p:cNvPr id="30" name="Rectangle 13">
            <a:extLst>
              <a:ext uri="{FF2B5EF4-FFF2-40B4-BE49-F238E27FC236}">
                <a16:creationId xmlns:a16="http://schemas.microsoft.com/office/drawing/2014/main" id="{C2B1A1B4-DDFD-E949-9D66-12DF95620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1025" y="5785083"/>
            <a:ext cx="190807" cy="60284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B2B2B2"/>
              </a:solidFill>
            </a:endParaRP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86C651B8-BB37-3C49-86DB-E39FBD8295D1}"/>
              </a:ext>
            </a:extLst>
          </p:cNvPr>
          <p:cNvSpPr txBox="1"/>
          <p:nvPr/>
        </p:nvSpPr>
        <p:spPr>
          <a:xfrm>
            <a:off x="11441210" y="5855671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D0F2F3F1-5144-AF4A-8EAB-513566FC3542}" type="slidenum">
              <a:rPr lang="tr-TR" sz="2400" b="1" smtClean="0">
                <a:solidFill>
                  <a:srgbClr val="DADADA"/>
                </a:solidFill>
              </a:rPr>
              <a:t>14</a:t>
            </a:fld>
            <a:endParaRPr lang="tr-TR" sz="2400" b="1" dirty="0">
              <a:solidFill>
                <a:srgbClr val="DADADA"/>
              </a:solidFill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F15C9758-C705-ED41-8863-4F3E4B4D6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7" y="-12357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6DC1CB4B-CBCE-8E44-AA84-178D684C5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2" y="6697319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621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8" grpId="0"/>
      <p:bldP spid="32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44315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 Cep telefonu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888132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208604"/>
            <a:ext cx="2470075" cy="2471302"/>
          </a:xfrm>
          <a:prstGeom prst="ellipse">
            <a:avLst/>
          </a:prstGeom>
          <a:blipFill dpi="0" rotWithShape="1">
            <a:blip r:embed="rId3"/>
            <a:srcRect/>
            <a:stretch>
              <a:fillRect l="-21000" t="-7000" r="-67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Metin kutusu 28"/>
          <p:cNvSpPr txBox="1"/>
          <p:nvPr/>
        </p:nvSpPr>
        <p:spPr>
          <a:xfrm>
            <a:off x="467905" y="2499604"/>
            <a:ext cx="764356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Uyuduğumda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cep telefonum ulaşabileceğim yerde durur.</a:t>
            </a:r>
          </a:p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</a:t>
            </a:r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her zaman yanımda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taşırım.</a:t>
            </a:r>
          </a:p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</a:t>
            </a:r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sık sık kontrol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ederim.</a:t>
            </a:r>
          </a:p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kullanmaktan </a:t>
            </a:r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günlük işlerime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vakit ayıramıyorum.</a:t>
            </a:r>
          </a:p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sv-S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Kendimi kötü hissettiğimde </a:t>
            </a: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kullanmak bana iyi gelir.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Başkalarıyla sohbette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veya yemekte birlikteyken bile cep telefonumu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sık sık kullanırım.</a:t>
            </a:r>
          </a:p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kullanmadığım zamanlarda </a:t>
            </a:r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kendimi kötü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hissederim.</a:t>
            </a:r>
          </a:p>
        </p:txBody>
      </p:sp>
      <p:sp>
        <p:nvSpPr>
          <p:cNvPr id="30" name="Dikdörtgen 29"/>
          <p:cNvSpPr/>
          <p:nvPr/>
        </p:nvSpPr>
        <p:spPr>
          <a:xfrm>
            <a:off x="467905" y="1576417"/>
            <a:ext cx="5312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Aşağıdaki cümlelerin en az 5’ine katılıyorsanız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 bağımlısı olma riski taşıdığınız söylenebilir</a:t>
            </a:r>
          </a:p>
        </p:txBody>
      </p:sp>
    </p:spTree>
    <p:extLst>
      <p:ext uri="{BB962C8B-B14F-4D97-AF65-F5344CB8AC3E}">
        <p14:creationId xmlns:p14="http://schemas.microsoft.com/office/powerpoint/2010/main" val="82032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5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5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55" grpId="0" animBg="1"/>
      <p:bldP spid="56" grpId="0" animBg="1"/>
      <p:bldP spid="29" grpId="0" build="p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11414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Cep telefonu bağımlılığıyla 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3142" y="2014009"/>
            <a:ext cx="6849258" cy="1015663"/>
            <a:chOff x="554927" y="2679081"/>
            <a:chExt cx="6849258" cy="1015663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4392" y="2679081"/>
              <a:ext cx="66597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Sabah uyandığınızda </a:t>
              </a:r>
              <a:r>
                <a:rPr lang="tr-TR" sz="2000" dirty="0">
                  <a:solidFill>
                    <a:srgbClr val="575757"/>
                  </a:solidFill>
                </a:rPr>
                <a:t>kendinizi hazır hissetmeden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(giyinmeden, kahvaltı etmeden vb.) cep telefonunuzu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elinize almayın. </a:t>
              </a:r>
            </a:p>
          </p:txBody>
        </p:sp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785447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231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10756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Cep telefonu bağımlılığıyla 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00304" y="1995698"/>
            <a:ext cx="6851043" cy="1323439"/>
            <a:chOff x="554927" y="2664805"/>
            <a:chExt cx="6851043" cy="1323439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2664805"/>
              <a:ext cx="66597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Yatağınıza gitmeden </a:t>
              </a:r>
              <a:r>
                <a:rPr lang="tr-TR" sz="2000" b="1" dirty="0">
                  <a:solidFill>
                    <a:srgbClr val="575757"/>
                  </a:solidFill>
                </a:rPr>
                <a:t>en son 30 dakika önce </a:t>
              </a:r>
              <a:r>
                <a:rPr lang="tr-TR" sz="2000" dirty="0">
                  <a:solidFill>
                    <a:srgbClr val="575757"/>
                  </a:solidFill>
                </a:rPr>
                <a:t>telefonunuzu kontrol edin. Eğer mesajlarınız, cevapsız aramalarınız varsa dönüş yapmak için ertesi günü bekleyin. </a:t>
              </a:r>
              <a:r>
                <a:rPr lang="tr-TR" sz="2000" b="1" dirty="0">
                  <a:solidFill>
                    <a:srgbClr val="575757"/>
                  </a:solidFill>
                </a:rPr>
                <a:t>Uyku düzeninizi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korumayı önceleyin.</a:t>
              </a:r>
            </a:p>
          </p:txBody>
        </p:sp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785447"/>
              <a:ext cx="191250" cy="1800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500304" y="3906944"/>
            <a:ext cx="6560380" cy="707886"/>
            <a:chOff x="545095" y="4166147"/>
            <a:chExt cx="6560380" cy="707886"/>
          </a:xfrm>
        </p:grpSpPr>
        <p:sp>
          <p:nvSpPr>
            <p:cNvPr id="33" name="Dikdörtgen 32"/>
            <p:cNvSpPr/>
            <p:nvPr/>
          </p:nvSpPr>
          <p:spPr>
            <a:xfrm>
              <a:off x="746177" y="4166147"/>
              <a:ext cx="635929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Cep telefonuyla yapmakta olduğunuz </a:t>
              </a:r>
              <a:r>
                <a:rPr lang="tr-TR" sz="2000" b="1" dirty="0">
                  <a:solidFill>
                    <a:srgbClr val="575757"/>
                  </a:solidFill>
                </a:rPr>
                <a:t>en 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önemsiz aktiviteyi azaltarak </a:t>
              </a:r>
              <a:r>
                <a:rPr lang="tr-TR" sz="2000" dirty="0">
                  <a:solidFill>
                    <a:srgbClr val="575757"/>
                  </a:solidFill>
                </a:rPr>
                <a:t>işe başlayın.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095" y="4288906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352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10756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Cep telefonu bağımlılığıyla 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5413" y="1964708"/>
            <a:ext cx="6851043" cy="1015663"/>
            <a:chOff x="554927" y="2657091"/>
            <a:chExt cx="6851043" cy="1015663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2657091"/>
              <a:ext cx="66597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Bir kişiyle yüz yüze iletişimdeyken cep telefonunuzu 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uzak bir yere koyma veya kapatma</a:t>
              </a:r>
              <a:r>
                <a:rPr lang="tr-TR" sz="2000" dirty="0">
                  <a:solidFill>
                    <a:srgbClr val="575757"/>
                  </a:solidFill>
                </a:rPr>
                <a:t> konusunda 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kendinizle anlaşın.</a:t>
              </a:r>
            </a:p>
          </p:txBody>
        </p:sp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785447"/>
              <a:ext cx="191250" cy="1800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555414" y="3489992"/>
            <a:ext cx="6851042" cy="1015663"/>
            <a:chOff x="554927" y="3786224"/>
            <a:chExt cx="6851042" cy="1015663"/>
          </a:xfrm>
        </p:grpSpPr>
        <p:sp>
          <p:nvSpPr>
            <p:cNvPr id="14" name="Metin kutusu 13"/>
            <p:cNvSpPr txBox="1"/>
            <p:nvPr/>
          </p:nvSpPr>
          <p:spPr>
            <a:xfrm>
              <a:off x="746176" y="3786224"/>
              <a:ext cx="66597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Yemek yerken, arkadaşlarınızla gezerken, 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bir işle uğraşırken,</a:t>
              </a:r>
              <a:r>
                <a:rPr lang="tr-TR" sz="2000" dirty="0">
                  <a:solidFill>
                    <a:srgbClr val="575757"/>
                  </a:solidFill>
                </a:rPr>
                <a:t> cep telefonlarınızı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kullanmayın.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909014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38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8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798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gelişebilir!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345396" y="2013306"/>
            <a:ext cx="6659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Çocuk-genç dış dünyadan kopup tüm bağımlılıklarda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olduğu gibi bilgisayar  ve internet için diğer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sorumluluklarını ihmal edebilir.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F554CA19-00B8-F2C9-90E9-F18C96850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04" y="3279928"/>
            <a:ext cx="6724471" cy="847417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D4A3895-60A2-0962-E723-93C9FED04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18" y="4378304"/>
            <a:ext cx="6724471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6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30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80000"/>
            </a:blip>
            <a:srcRect/>
            <a:stretch>
              <a:fillRect l="12000" r="-4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Metin kutusu 16"/>
          <p:cNvSpPr txBox="1"/>
          <p:nvPr/>
        </p:nvSpPr>
        <p:spPr>
          <a:xfrm>
            <a:off x="356650" y="388099"/>
            <a:ext cx="65317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 bağımlılığı</a:t>
            </a:r>
          </a:p>
          <a:p>
            <a:r>
              <a:rPr lang="tr-TR" sz="6000" b="1" dirty="0"/>
              <a:t>nedir?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356650" y="2462041"/>
            <a:ext cx="476931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 bağımlılığı, teknolojiyi kullanmada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ve onunla ilişkide kişinin </a:t>
            </a:r>
            <a:r>
              <a:rPr lang="tr-TR" sz="2000" b="1" dirty="0">
                <a:solidFill>
                  <a:srgbClr val="575757"/>
                </a:solidFill>
              </a:rPr>
              <a:t>iradesini </a:t>
            </a:r>
          </a:p>
          <a:p>
            <a:r>
              <a:rPr lang="tr-TR" sz="2000" b="1" dirty="0">
                <a:solidFill>
                  <a:srgbClr val="575757"/>
                </a:solidFill>
              </a:rPr>
              <a:t>kaybetmesi</a:t>
            </a:r>
            <a:r>
              <a:rPr lang="tr-TR" sz="2000" dirty="0">
                <a:solidFill>
                  <a:srgbClr val="575757"/>
                </a:solidFill>
              </a:rPr>
              <a:t>, kendini </a:t>
            </a:r>
            <a:r>
              <a:rPr lang="tr-TR" sz="2000" b="1" dirty="0">
                <a:solidFill>
                  <a:srgbClr val="575757"/>
                </a:solidFill>
              </a:rPr>
              <a:t>denetleyememesi</a:t>
            </a:r>
            <a:r>
              <a:rPr lang="tr-TR" sz="2000" dirty="0">
                <a:solidFill>
                  <a:srgbClr val="575757"/>
                </a:solidFill>
              </a:rPr>
              <a:t>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ve </a:t>
            </a:r>
            <a:r>
              <a:rPr lang="tr-TR" sz="2000" b="1" dirty="0">
                <a:solidFill>
                  <a:srgbClr val="575757"/>
                </a:solidFill>
              </a:rPr>
              <a:t>onsuz bir yaşam sürememeye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başlaması hâlidir.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6CC458-ACFF-5541-9764-1DB00F27D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1025" y="5785083"/>
            <a:ext cx="190807" cy="60284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B2B2B2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60AA2BD-868D-7342-992B-F4F4CC3C9C71}"/>
              </a:ext>
            </a:extLst>
          </p:cNvPr>
          <p:cNvSpPr txBox="1"/>
          <p:nvPr/>
        </p:nvSpPr>
        <p:spPr>
          <a:xfrm>
            <a:off x="11495712" y="585567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2400" b="1" dirty="0">
                <a:solidFill>
                  <a:srgbClr val="DADADA"/>
                </a:solidFill>
              </a:rPr>
              <a:t>0</a:t>
            </a:r>
            <a:fld id="{D0F2F3F1-5144-AF4A-8EAB-513566FC3542}" type="slidenum">
              <a:rPr lang="tr-TR" sz="2400" b="1" smtClean="0">
                <a:solidFill>
                  <a:srgbClr val="DADADA"/>
                </a:solidFill>
              </a:rPr>
              <a:t>2</a:t>
            </a:fld>
            <a:endParaRPr lang="tr-TR" sz="2400" b="1" dirty="0">
              <a:solidFill>
                <a:srgbClr val="DAD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8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5" grpId="0" animBg="1"/>
      <p:bldP spid="28" grpId="0" animBg="1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5578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Sağlığımıza zarar verebilir!</a:t>
            </a: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696" y="1800721"/>
            <a:ext cx="3661093" cy="3684363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886" y="1802452"/>
            <a:ext cx="3862516" cy="352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49000" r="-16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17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Başka zararları yok mu?</a:t>
            </a:r>
          </a:p>
        </p:txBody>
      </p: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2159749"/>
            <a:ext cx="3857254" cy="707886"/>
            <a:chOff x="554927" y="1881525"/>
            <a:chExt cx="3857254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36660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İnternetteki arkadaşlıkları fiziksel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arkadaşlıklara tercih etme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040389"/>
            <a:ext cx="4582260" cy="400110"/>
            <a:chOff x="554927" y="1881525"/>
            <a:chExt cx="4582260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43910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Sosyal gelişimde önemli ölçüde gerileme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712240"/>
            <a:ext cx="4265507" cy="400110"/>
            <a:chOff x="554927" y="1881525"/>
            <a:chExt cx="4265507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40742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Saldırganlık davranışlarında yükselme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23" name="Rectangle 13">
            <a:extLst>
              <a:ext uri="{FF2B5EF4-FFF2-40B4-BE49-F238E27FC236}">
                <a16:creationId xmlns:a16="http://schemas.microsoft.com/office/drawing/2014/main" id="{B93ECC80-DDE7-004C-B65E-BD3DDE11E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1025" y="5785083"/>
            <a:ext cx="190807" cy="60284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B2B2B2"/>
              </a:solidFill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331D3BE4-ADA4-434A-8432-94B1C3CA20A6}"/>
              </a:ext>
            </a:extLst>
          </p:cNvPr>
          <p:cNvSpPr txBox="1"/>
          <p:nvPr/>
        </p:nvSpPr>
        <p:spPr>
          <a:xfrm>
            <a:off x="11441210" y="5855671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D0F2F3F1-5144-AF4A-8EAB-513566FC3542}" type="slidenum">
              <a:rPr lang="tr-TR" sz="2400" b="1" smtClean="0">
                <a:solidFill>
                  <a:srgbClr val="DADADA"/>
                </a:solidFill>
              </a:rPr>
              <a:t>21</a:t>
            </a:fld>
            <a:endParaRPr lang="tr-TR" sz="2400" b="1" dirty="0">
              <a:solidFill>
                <a:srgbClr val="DAD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57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 animBg="1"/>
      <p:bldP spid="14" grpId="0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49000" r="-16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17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Başka zararları yok mu?</a:t>
            </a:r>
          </a:p>
        </p:txBody>
      </p: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2159749"/>
            <a:ext cx="3857254" cy="707886"/>
            <a:chOff x="554927" y="1881525"/>
            <a:chExt cx="3857254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36660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Giderek yalnızlaşma ve yüz yüze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ilişki kurmakta güçlük yaşama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040389"/>
            <a:ext cx="4178688" cy="400110"/>
            <a:chOff x="554927" y="1881525"/>
            <a:chExt cx="4178688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3987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İçe dönüklük (çekinme-kaçınma hâli)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729012"/>
            <a:ext cx="3484074" cy="400110"/>
            <a:chOff x="554927" y="1881525"/>
            <a:chExt cx="3484074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329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Kuru gözler, baş ve sırt ağrıları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23" name="Rectangle 13">
            <a:extLst>
              <a:ext uri="{FF2B5EF4-FFF2-40B4-BE49-F238E27FC236}">
                <a16:creationId xmlns:a16="http://schemas.microsoft.com/office/drawing/2014/main" id="{5AC10509-751B-1040-93C6-1C85F78EA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1025" y="5785083"/>
            <a:ext cx="190807" cy="60284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B2B2B2"/>
              </a:solidFill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31988450-50DD-5B4F-8D54-261909BB1E2F}"/>
              </a:ext>
            </a:extLst>
          </p:cNvPr>
          <p:cNvSpPr txBox="1"/>
          <p:nvPr/>
        </p:nvSpPr>
        <p:spPr>
          <a:xfrm>
            <a:off x="11441210" y="5855671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D0F2F3F1-5144-AF4A-8EAB-513566FC3542}" type="slidenum">
              <a:rPr lang="tr-TR" sz="2400" b="1" smtClean="0">
                <a:solidFill>
                  <a:srgbClr val="DADADA"/>
                </a:solidFill>
              </a:rPr>
              <a:t>22</a:t>
            </a:fld>
            <a:endParaRPr lang="tr-TR" sz="2400" b="1" dirty="0">
              <a:solidFill>
                <a:srgbClr val="DAD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4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 animBg="1"/>
      <p:bldP spid="14" grpId="0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3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7" name="Grup 6"/>
          <p:cNvGrpSpPr/>
          <p:nvPr/>
        </p:nvGrpSpPr>
        <p:grpSpPr>
          <a:xfrm>
            <a:off x="-14288" y="1649413"/>
            <a:ext cx="5180013" cy="630237"/>
            <a:chOff x="-14288" y="1649413"/>
            <a:chExt cx="5180013" cy="630237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-14288" y="1649413"/>
              <a:ext cx="5180013" cy="630237"/>
            </a:xfrm>
            <a:custGeom>
              <a:avLst/>
              <a:gdLst>
                <a:gd name="T0" fmla="*/ 3263 w 3263"/>
                <a:gd name="T1" fmla="*/ 206 h 397"/>
                <a:gd name="T2" fmla="*/ 3059 w 3263"/>
                <a:gd name="T3" fmla="*/ 0 h 397"/>
                <a:gd name="T4" fmla="*/ 0 w 3263"/>
                <a:gd name="T5" fmla="*/ 0 h 397"/>
                <a:gd name="T6" fmla="*/ 0 w 3263"/>
                <a:gd name="T7" fmla="*/ 397 h 397"/>
                <a:gd name="T8" fmla="*/ 3075 w 3263"/>
                <a:gd name="T9" fmla="*/ 397 h 397"/>
                <a:gd name="T10" fmla="*/ 3263 w 3263"/>
                <a:gd name="T11" fmla="*/ 20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3" h="397">
                  <a:moveTo>
                    <a:pt x="3263" y="206"/>
                  </a:moveTo>
                  <a:lnTo>
                    <a:pt x="3059" y="0"/>
                  </a:lnTo>
                  <a:lnTo>
                    <a:pt x="0" y="0"/>
                  </a:lnTo>
                  <a:lnTo>
                    <a:pt x="0" y="397"/>
                  </a:lnTo>
                  <a:lnTo>
                    <a:pt x="3075" y="397"/>
                  </a:lnTo>
                  <a:lnTo>
                    <a:pt x="3263" y="206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" name="Dikdörtgen 16"/>
            <p:cNvSpPr/>
            <p:nvPr/>
          </p:nvSpPr>
          <p:spPr>
            <a:xfrm>
              <a:off x="447166" y="1778516"/>
              <a:ext cx="23416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Ortak Vakitleri Çoğaltın</a:t>
              </a:r>
            </a:p>
          </p:txBody>
        </p:sp>
      </p:grpSp>
      <p:sp>
        <p:nvSpPr>
          <p:cNvPr id="18" name="Metin kutusu 17"/>
          <p:cNvSpPr txBox="1"/>
          <p:nvPr/>
        </p:nvSpPr>
        <p:spPr>
          <a:xfrm>
            <a:off x="435784" y="2592497"/>
            <a:ext cx="54496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Aile olarak geçirdiğiniz ortak vakitlerin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olmasına ve bu vakitlerde herkesin birlikte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olmasına özen gösterin. Özellikle kahvaltı ve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akşam yemeklerini beraberce yemeğe dikkat edin. </a:t>
            </a:r>
          </a:p>
        </p:txBody>
      </p:sp>
    </p:spTree>
    <p:extLst>
      <p:ext uri="{BB962C8B-B14F-4D97-AF65-F5344CB8AC3E}">
        <p14:creationId xmlns:p14="http://schemas.microsoft.com/office/powerpoint/2010/main" val="150730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20" grpId="0" animBg="1"/>
      <p:bldP spid="21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3"/>
            <a:srcRect/>
            <a:stretch>
              <a:fillRect l="-81000" t="-32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7" name="Grup 6"/>
          <p:cNvGrpSpPr/>
          <p:nvPr/>
        </p:nvGrpSpPr>
        <p:grpSpPr>
          <a:xfrm>
            <a:off x="-14288" y="1649413"/>
            <a:ext cx="5180013" cy="630237"/>
            <a:chOff x="-14288" y="1649413"/>
            <a:chExt cx="5180013" cy="630237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-14288" y="1649413"/>
              <a:ext cx="5180013" cy="630237"/>
            </a:xfrm>
            <a:custGeom>
              <a:avLst/>
              <a:gdLst>
                <a:gd name="T0" fmla="*/ 3263 w 3263"/>
                <a:gd name="T1" fmla="*/ 206 h 397"/>
                <a:gd name="T2" fmla="*/ 3059 w 3263"/>
                <a:gd name="T3" fmla="*/ 0 h 397"/>
                <a:gd name="T4" fmla="*/ 0 w 3263"/>
                <a:gd name="T5" fmla="*/ 0 h 397"/>
                <a:gd name="T6" fmla="*/ 0 w 3263"/>
                <a:gd name="T7" fmla="*/ 397 h 397"/>
                <a:gd name="T8" fmla="*/ 3075 w 3263"/>
                <a:gd name="T9" fmla="*/ 397 h 397"/>
                <a:gd name="T10" fmla="*/ 3263 w 3263"/>
                <a:gd name="T11" fmla="*/ 20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3" h="397">
                  <a:moveTo>
                    <a:pt x="3263" y="206"/>
                  </a:moveTo>
                  <a:lnTo>
                    <a:pt x="3059" y="0"/>
                  </a:lnTo>
                  <a:lnTo>
                    <a:pt x="0" y="0"/>
                  </a:lnTo>
                  <a:lnTo>
                    <a:pt x="0" y="397"/>
                  </a:lnTo>
                  <a:lnTo>
                    <a:pt x="3075" y="397"/>
                  </a:lnTo>
                  <a:lnTo>
                    <a:pt x="3263" y="206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" name="Dikdörtgen 16"/>
            <p:cNvSpPr/>
            <p:nvPr/>
          </p:nvSpPr>
          <p:spPr>
            <a:xfrm>
              <a:off x="447166" y="1778516"/>
              <a:ext cx="23416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Zaman Sınırlaması Şart</a:t>
              </a:r>
            </a:p>
          </p:txBody>
        </p:sp>
      </p:grpSp>
      <p:sp>
        <p:nvSpPr>
          <p:cNvPr id="18" name="Metin kutusu 17"/>
          <p:cNvSpPr txBox="1"/>
          <p:nvPr/>
        </p:nvSpPr>
        <p:spPr>
          <a:xfrm>
            <a:off x="435784" y="2592497"/>
            <a:ext cx="3677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 ile geçireceğiniz zamanı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başından planlayın.</a:t>
            </a:r>
          </a:p>
        </p:txBody>
      </p:sp>
    </p:spTree>
    <p:extLst>
      <p:ext uri="{BB962C8B-B14F-4D97-AF65-F5344CB8AC3E}">
        <p14:creationId xmlns:p14="http://schemas.microsoft.com/office/powerpoint/2010/main" val="171091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20" grpId="0" animBg="1"/>
      <p:bldP spid="21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3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7" name="Grup 6"/>
          <p:cNvGrpSpPr/>
          <p:nvPr/>
        </p:nvGrpSpPr>
        <p:grpSpPr>
          <a:xfrm>
            <a:off x="-14288" y="1649413"/>
            <a:ext cx="5180013" cy="630237"/>
            <a:chOff x="-14288" y="1649413"/>
            <a:chExt cx="5180013" cy="630237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-14288" y="1649413"/>
              <a:ext cx="5180013" cy="630237"/>
            </a:xfrm>
            <a:custGeom>
              <a:avLst/>
              <a:gdLst>
                <a:gd name="T0" fmla="*/ 3263 w 3263"/>
                <a:gd name="T1" fmla="*/ 206 h 397"/>
                <a:gd name="T2" fmla="*/ 3059 w 3263"/>
                <a:gd name="T3" fmla="*/ 0 h 397"/>
                <a:gd name="T4" fmla="*/ 0 w 3263"/>
                <a:gd name="T5" fmla="*/ 0 h 397"/>
                <a:gd name="T6" fmla="*/ 0 w 3263"/>
                <a:gd name="T7" fmla="*/ 397 h 397"/>
                <a:gd name="T8" fmla="*/ 3075 w 3263"/>
                <a:gd name="T9" fmla="*/ 397 h 397"/>
                <a:gd name="T10" fmla="*/ 3263 w 3263"/>
                <a:gd name="T11" fmla="*/ 20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3" h="397">
                  <a:moveTo>
                    <a:pt x="3263" y="206"/>
                  </a:moveTo>
                  <a:lnTo>
                    <a:pt x="3059" y="0"/>
                  </a:lnTo>
                  <a:lnTo>
                    <a:pt x="0" y="0"/>
                  </a:lnTo>
                  <a:lnTo>
                    <a:pt x="0" y="397"/>
                  </a:lnTo>
                  <a:lnTo>
                    <a:pt x="3075" y="397"/>
                  </a:lnTo>
                  <a:lnTo>
                    <a:pt x="3263" y="206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" name="Dikdörtgen 16"/>
            <p:cNvSpPr/>
            <p:nvPr/>
          </p:nvSpPr>
          <p:spPr>
            <a:xfrm>
              <a:off x="447166" y="1778516"/>
              <a:ext cx="23094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Alternatifler Oluşturun</a:t>
              </a:r>
            </a:p>
          </p:txBody>
        </p:sp>
      </p:grpSp>
      <p:sp>
        <p:nvSpPr>
          <p:cNvPr id="18" name="Metin kutusu 17"/>
          <p:cNvSpPr txBox="1"/>
          <p:nvPr/>
        </p:nvSpPr>
        <p:spPr>
          <a:xfrm>
            <a:off x="435784" y="2592497"/>
            <a:ext cx="464172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Evde/okulda ya da ev/okul dışında severek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yapabileceğiniz </a:t>
            </a:r>
            <a:r>
              <a:rPr lang="tr-TR" sz="2000" b="1" dirty="0">
                <a:solidFill>
                  <a:srgbClr val="575757"/>
                </a:solidFill>
              </a:rPr>
              <a:t>alternatifler </a:t>
            </a:r>
            <a:r>
              <a:rPr lang="tr-TR" sz="2000" dirty="0">
                <a:solidFill>
                  <a:srgbClr val="575757"/>
                </a:solidFill>
              </a:rPr>
              <a:t>bulun.</a:t>
            </a:r>
          </a:p>
          <a:p>
            <a:r>
              <a:rPr lang="tr-TR" sz="2000" dirty="0">
                <a:solidFill>
                  <a:srgbClr val="575757"/>
                </a:solidFill>
              </a:rPr>
              <a:t>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Bu bir </a:t>
            </a:r>
            <a:r>
              <a:rPr lang="tr-TR" sz="2000" b="1" dirty="0">
                <a:solidFill>
                  <a:srgbClr val="575757"/>
                </a:solidFill>
              </a:rPr>
              <a:t>spor ya da hobi </a:t>
            </a:r>
            <a:r>
              <a:rPr lang="tr-TR" sz="2000" dirty="0">
                <a:solidFill>
                  <a:srgbClr val="575757"/>
                </a:solidFill>
              </a:rPr>
              <a:t>çalışmasına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katılmak da olabilir, okulda sınıfça ya 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evde </a:t>
            </a:r>
            <a:r>
              <a:rPr lang="tr-TR" sz="2000" b="1" dirty="0">
                <a:solidFill>
                  <a:srgbClr val="575757"/>
                </a:solidFill>
              </a:rPr>
              <a:t>ailece oyunlar </a:t>
            </a:r>
            <a:r>
              <a:rPr lang="tr-TR" sz="2000" dirty="0">
                <a:solidFill>
                  <a:srgbClr val="575757"/>
                </a:solidFill>
              </a:rPr>
              <a:t>oynamak ya da </a:t>
            </a:r>
          </a:p>
          <a:p>
            <a:r>
              <a:rPr lang="tr-TR" sz="2000" b="1" dirty="0">
                <a:solidFill>
                  <a:srgbClr val="575757"/>
                </a:solidFill>
              </a:rPr>
              <a:t>sohbet etmek </a:t>
            </a:r>
            <a:r>
              <a:rPr lang="tr-TR" sz="2000" dirty="0">
                <a:solidFill>
                  <a:srgbClr val="575757"/>
                </a:solidFill>
              </a:rPr>
              <a:t>de olabilir. </a:t>
            </a:r>
          </a:p>
        </p:txBody>
      </p:sp>
    </p:spTree>
    <p:extLst>
      <p:ext uri="{BB962C8B-B14F-4D97-AF65-F5344CB8AC3E}">
        <p14:creationId xmlns:p14="http://schemas.microsoft.com/office/powerpoint/2010/main" val="243317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20" grpId="0" animBg="1"/>
      <p:bldP spid="21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33" name="Dikdörtgen 32"/>
          <p:cNvSpPr/>
          <p:nvPr/>
        </p:nvSpPr>
        <p:spPr>
          <a:xfrm>
            <a:off x="356650" y="278705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Alışkın olduğunuz teknoloji kullanma </a:t>
            </a:r>
          </a:p>
          <a:p>
            <a:r>
              <a:rPr lang="tr-TR" dirty="0">
                <a:solidFill>
                  <a:srgbClr val="575757"/>
                </a:solidFill>
              </a:rPr>
              <a:t>zamanını ve mekânını </a:t>
            </a:r>
            <a:r>
              <a:rPr lang="tr-TR" b="1" dirty="0">
                <a:solidFill>
                  <a:srgbClr val="575757"/>
                </a:solidFill>
              </a:rPr>
              <a:t>tam zıt saatlere ve </a:t>
            </a:r>
          </a:p>
          <a:p>
            <a:r>
              <a:rPr lang="tr-TR" b="1" dirty="0">
                <a:solidFill>
                  <a:srgbClr val="575757"/>
                </a:solidFill>
              </a:rPr>
              <a:t>mekânlara kaydır</a:t>
            </a:r>
            <a:r>
              <a:rPr lang="tr-TR" dirty="0">
                <a:solidFill>
                  <a:srgbClr val="575757"/>
                </a:solidFill>
              </a:rPr>
              <a:t>abilirsiniz.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8" name="Grup 17"/>
          <p:cNvGrpSpPr/>
          <p:nvPr/>
        </p:nvGrpSpPr>
        <p:grpSpPr>
          <a:xfrm>
            <a:off x="0" y="1667138"/>
            <a:ext cx="5180013" cy="630237"/>
            <a:chOff x="-14288" y="1649413"/>
            <a:chExt cx="5180013" cy="630237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-14288" y="1649413"/>
              <a:ext cx="5180013" cy="630237"/>
            </a:xfrm>
            <a:custGeom>
              <a:avLst/>
              <a:gdLst>
                <a:gd name="T0" fmla="*/ 3263 w 3263"/>
                <a:gd name="T1" fmla="*/ 206 h 397"/>
                <a:gd name="T2" fmla="*/ 3059 w 3263"/>
                <a:gd name="T3" fmla="*/ 0 h 397"/>
                <a:gd name="T4" fmla="*/ 0 w 3263"/>
                <a:gd name="T5" fmla="*/ 0 h 397"/>
                <a:gd name="T6" fmla="*/ 0 w 3263"/>
                <a:gd name="T7" fmla="*/ 397 h 397"/>
                <a:gd name="T8" fmla="*/ 3075 w 3263"/>
                <a:gd name="T9" fmla="*/ 397 h 397"/>
                <a:gd name="T10" fmla="*/ 3263 w 3263"/>
                <a:gd name="T11" fmla="*/ 20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3" h="397">
                  <a:moveTo>
                    <a:pt x="3263" y="206"/>
                  </a:moveTo>
                  <a:lnTo>
                    <a:pt x="3059" y="0"/>
                  </a:lnTo>
                  <a:lnTo>
                    <a:pt x="0" y="0"/>
                  </a:lnTo>
                  <a:lnTo>
                    <a:pt x="0" y="397"/>
                  </a:lnTo>
                  <a:lnTo>
                    <a:pt x="3075" y="397"/>
                  </a:lnTo>
                  <a:lnTo>
                    <a:pt x="3263" y="206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" name="Dikdörtgen 19"/>
            <p:cNvSpPr/>
            <p:nvPr/>
          </p:nvSpPr>
          <p:spPr>
            <a:xfrm>
              <a:off x="447166" y="1778516"/>
              <a:ext cx="26738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Alışkanlıklarınızla Oynayın!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650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33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33" name="Dikdörtgen 32"/>
          <p:cNvSpPr/>
          <p:nvPr/>
        </p:nvSpPr>
        <p:spPr>
          <a:xfrm>
            <a:off x="461454" y="284766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Makul süreyle teknoloji kullanımlarınızın </a:t>
            </a:r>
          </a:p>
          <a:p>
            <a:r>
              <a:rPr lang="tr-TR" dirty="0">
                <a:solidFill>
                  <a:srgbClr val="575757"/>
                </a:solidFill>
              </a:rPr>
              <a:t>hemen </a:t>
            </a:r>
            <a:r>
              <a:rPr lang="tr-TR" b="1" dirty="0">
                <a:solidFill>
                  <a:srgbClr val="575757"/>
                </a:solidFill>
              </a:rPr>
              <a:t>ardına yapılması zorunlu bir iş </a:t>
            </a:r>
          </a:p>
          <a:p>
            <a:r>
              <a:rPr lang="tr-TR" dirty="0">
                <a:solidFill>
                  <a:srgbClr val="575757"/>
                </a:solidFill>
              </a:rPr>
              <a:t>planlayabilirsiniz.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4000" t="-37000" r="-39000" b="-64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4" name="Grup 13"/>
          <p:cNvGrpSpPr/>
          <p:nvPr/>
        </p:nvGrpSpPr>
        <p:grpSpPr>
          <a:xfrm>
            <a:off x="0" y="1667138"/>
            <a:ext cx="5180013" cy="630237"/>
            <a:chOff x="-14288" y="1649413"/>
            <a:chExt cx="5180013" cy="630237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-14288" y="1649413"/>
              <a:ext cx="5180013" cy="630237"/>
            </a:xfrm>
            <a:custGeom>
              <a:avLst/>
              <a:gdLst>
                <a:gd name="T0" fmla="*/ 3263 w 3263"/>
                <a:gd name="T1" fmla="*/ 206 h 397"/>
                <a:gd name="T2" fmla="*/ 3059 w 3263"/>
                <a:gd name="T3" fmla="*/ 0 h 397"/>
                <a:gd name="T4" fmla="*/ 0 w 3263"/>
                <a:gd name="T5" fmla="*/ 0 h 397"/>
                <a:gd name="T6" fmla="*/ 0 w 3263"/>
                <a:gd name="T7" fmla="*/ 397 h 397"/>
                <a:gd name="T8" fmla="*/ 3075 w 3263"/>
                <a:gd name="T9" fmla="*/ 397 h 397"/>
                <a:gd name="T10" fmla="*/ 3263 w 3263"/>
                <a:gd name="T11" fmla="*/ 20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3" h="397">
                  <a:moveTo>
                    <a:pt x="3263" y="206"/>
                  </a:moveTo>
                  <a:lnTo>
                    <a:pt x="3059" y="0"/>
                  </a:lnTo>
                  <a:lnTo>
                    <a:pt x="0" y="0"/>
                  </a:lnTo>
                  <a:lnTo>
                    <a:pt x="0" y="397"/>
                  </a:lnTo>
                  <a:lnTo>
                    <a:pt x="3075" y="397"/>
                  </a:lnTo>
                  <a:lnTo>
                    <a:pt x="3263" y="206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" name="Dikdörtgen 16"/>
            <p:cNvSpPr/>
            <p:nvPr/>
          </p:nvSpPr>
          <p:spPr>
            <a:xfrm>
              <a:off x="447166" y="1778516"/>
              <a:ext cx="24556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Dış Durdurucu Kullanın!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2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33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33" name="Dikdörtgen 32"/>
          <p:cNvSpPr/>
          <p:nvPr/>
        </p:nvSpPr>
        <p:spPr>
          <a:xfrm>
            <a:off x="379358" y="28297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Teknoloji kullanımınıza makul bir zaman </a:t>
            </a:r>
          </a:p>
          <a:p>
            <a:r>
              <a:rPr lang="tr-TR" dirty="0">
                <a:solidFill>
                  <a:srgbClr val="575757"/>
                </a:solidFill>
              </a:rPr>
              <a:t>sınırlaması koyabilir ve bu süreyi </a:t>
            </a:r>
            <a:r>
              <a:rPr lang="tr-TR" b="1" dirty="0">
                <a:solidFill>
                  <a:srgbClr val="575757"/>
                </a:solidFill>
              </a:rPr>
              <a:t>yavaş yavaş </a:t>
            </a:r>
          </a:p>
          <a:p>
            <a:r>
              <a:rPr lang="tr-TR" b="1" dirty="0">
                <a:solidFill>
                  <a:srgbClr val="575757"/>
                </a:solidFill>
              </a:rPr>
              <a:t>azalt</a:t>
            </a:r>
            <a:r>
              <a:rPr lang="tr-TR" dirty="0">
                <a:solidFill>
                  <a:srgbClr val="575757"/>
                </a:solidFill>
              </a:rPr>
              <a:t>abilirsiniz.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solidFill>
              <a:srgbClr val="DADAD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4" name="Grup 13"/>
          <p:cNvGrpSpPr/>
          <p:nvPr/>
        </p:nvGrpSpPr>
        <p:grpSpPr>
          <a:xfrm>
            <a:off x="0" y="1667138"/>
            <a:ext cx="5180013" cy="630237"/>
            <a:chOff x="-14288" y="1649413"/>
            <a:chExt cx="5180013" cy="630237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-14288" y="1649413"/>
              <a:ext cx="5180013" cy="630237"/>
            </a:xfrm>
            <a:custGeom>
              <a:avLst/>
              <a:gdLst>
                <a:gd name="T0" fmla="*/ 3263 w 3263"/>
                <a:gd name="T1" fmla="*/ 206 h 397"/>
                <a:gd name="T2" fmla="*/ 3059 w 3263"/>
                <a:gd name="T3" fmla="*/ 0 h 397"/>
                <a:gd name="T4" fmla="*/ 0 w 3263"/>
                <a:gd name="T5" fmla="*/ 0 h 397"/>
                <a:gd name="T6" fmla="*/ 0 w 3263"/>
                <a:gd name="T7" fmla="*/ 397 h 397"/>
                <a:gd name="T8" fmla="*/ 3075 w 3263"/>
                <a:gd name="T9" fmla="*/ 397 h 397"/>
                <a:gd name="T10" fmla="*/ 3263 w 3263"/>
                <a:gd name="T11" fmla="*/ 20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3" h="397">
                  <a:moveTo>
                    <a:pt x="3263" y="206"/>
                  </a:moveTo>
                  <a:lnTo>
                    <a:pt x="3059" y="0"/>
                  </a:lnTo>
                  <a:lnTo>
                    <a:pt x="0" y="0"/>
                  </a:lnTo>
                  <a:lnTo>
                    <a:pt x="0" y="397"/>
                  </a:lnTo>
                  <a:lnTo>
                    <a:pt x="3075" y="397"/>
                  </a:lnTo>
                  <a:lnTo>
                    <a:pt x="3263" y="206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" name="Dikdörtgen 16"/>
            <p:cNvSpPr/>
            <p:nvPr/>
          </p:nvSpPr>
          <p:spPr>
            <a:xfrm>
              <a:off x="447166" y="1778516"/>
              <a:ext cx="27150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Kendinize Hedefler Koyun!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185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33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33" name="Dikdörtgen 32"/>
          <p:cNvSpPr/>
          <p:nvPr/>
        </p:nvSpPr>
        <p:spPr>
          <a:xfrm>
            <a:off x="356650" y="279749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Spor yapmak vücutta biriken enerjiyi sağlıklı </a:t>
            </a:r>
          </a:p>
          <a:p>
            <a:r>
              <a:rPr lang="tr-TR" dirty="0">
                <a:solidFill>
                  <a:srgbClr val="575757"/>
                </a:solidFill>
              </a:rPr>
              <a:t>bir şekilde boşaltmayı sağlayacağından </a:t>
            </a:r>
          </a:p>
          <a:p>
            <a:r>
              <a:rPr lang="tr-TR" dirty="0">
                <a:solidFill>
                  <a:srgbClr val="575757"/>
                </a:solidFill>
              </a:rPr>
              <a:t>bağımlılığın tedavi sürecini </a:t>
            </a:r>
          </a:p>
          <a:p>
            <a:r>
              <a:rPr lang="tr-TR" dirty="0">
                <a:solidFill>
                  <a:srgbClr val="575757"/>
                </a:solidFill>
              </a:rPr>
              <a:t>kolaylaştırabilecektir.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r="-1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4" name="Grup 13"/>
          <p:cNvGrpSpPr/>
          <p:nvPr/>
        </p:nvGrpSpPr>
        <p:grpSpPr>
          <a:xfrm>
            <a:off x="0" y="1667138"/>
            <a:ext cx="5180013" cy="630237"/>
            <a:chOff x="-14288" y="1649413"/>
            <a:chExt cx="5180013" cy="630237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-14288" y="1649413"/>
              <a:ext cx="5180013" cy="630237"/>
            </a:xfrm>
            <a:custGeom>
              <a:avLst/>
              <a:gdLst>
                <a:gd name="T0" fmla="*/ 3263 w 3263"/>
                <a:gd name="T1" fmla="*/ 206 h 397"/>
                <a:gd name="T2" fmla="*/ 3059 w 3263"/>
                <a:gd name="T3" fmla="*/ 0 h 397"/>
                <a:gd name="T4" fmla="*/ 0 w 3263"/>
                <a:gd name="T5" fmla="*/ 0 h 397"/>
                <a:gd name="T6" fmla="*/ 0 w 3263"/>
                <a:gd name="T7" fmla="*/ 397 h 397"/>
                <a:gd name="T8" fmla="*/ 3075 w 3263"/>
                <a:gd name="T9" fmla="*/ 397 h 397"/>
                <a:gd name="T10" fmla="*/ 3263 w 3263"/>
                <a:gd name="T11" fmla="*/ 20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3" h="397">
                  <a:moveTo>
                    <a:pt x="3263" y="206"/>
                  </a:moveTo>
                  <a:lnTo>
                    <a:pt x="3059" y="0"/>
                  </a:lnTo>
                  <a:lnTo>
                    <a:pt x="0" y="0"/>
                  </a:lnTo>
                  <a:lnTo>
                    <a:pt x="0" y="397"/>
                  </a:lnTo>
                  <a:lnTo>
                    <a:pt x="3075" y="397"/>
                  </a:lnTo>
                  <a:lnTo>
                    <a:pt x="3263" y="206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" name="Dikdörtgen 16"/>
            <p:cNvSpPr/>
            <p:nvPr/>
          </p:nvSpPr>
          <p:spPr>
            <a:xfrm>
              <a:off x="447166" y="1778516"/>
              <a:ext cx="12717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Spor Yapın!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910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33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F0000"/>
              </a:solidFill>
            </a:endParaRPr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7476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Belirtileri neler olabilir?</a:t>
            </a:r>
          </a:p>
        </p:txBody>
      </p:sp>
      <p:grpSp>
        <p:nvGrpSpPr>
          <p:cNvPr id="12" name="Grup 11"/>
          <p:cNvGrpSpPr/>
          <p:nvPr/>
        </p:nvGrpSpPr>
        <p:grpSpPr>
          <a:xfrm>
            <a:off x="1339148" y="2100111"/>
            <a:ext cx="2482859" cy="1913779"/>
            <a:chOff x="1339148" y="2100111"/>
            <a:chExt cx="2482859" cy="1913779"/>
          </a:xfrm>
        </p:grpSpPr>
        <p:sp>
          <p:nvSpPr>
            <p:cNvPr id="25" name="Line 64"/>
            <p:cNvSpPr>
              <a:spLocks noChangeShapeType="1"/>
            </p:cNvSpPr>
            <p:nvPr/>
          </p:nvSpPr>
          <p:spPr bwMode="auto">
            <a:xfrm>
              <a:off x="1339478" y="3336476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Dikdörtgen 30"/>
            <p:cNvSpPr/>
            <p:nvPr/>
          </p:nvSpPr>
          <p:spPr>
            <a:xfrm>
              <a:off x="1339148" y="3429115"/>
              <a:ext cx="24828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 başında harcanan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vaktin giderek artması </a:t>
              </a:r>
            </a:p>
          </p:txBody>
        </p:sp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5577" y="2100111"/>
              <a:ext cx="1170000" cy="1068750"/>
            </a:xfrm>
            <a:prstGeom prst="rect">
              <a:avLst/>
            </a:prstGeom>
          </p:spPr>
        </p:pic>
      </p:grpSp>
      <p:grpSp>
        <p:nvGrpSpPr>
          <p:cNvPr id="16" name="Grup 15"/>
          <p:cNvGrpSpPr/>
          <p:nvPr/>
        </p:nvGrpSpPr>
        <p:grpSpPr>
          <a:xfrm>
            <a:off x="7604068" y="2139028"/>
            <a:ext cx="3891643" cy="2070573"/>
            <a:chOff x="7604068" y="2139028"/>
            <a:chExt cx="3891643" cy="2070573"/>
          </a:xfrm>
        </p:grpSpPr>
        <p:sp>
          <p:nvSpPr>
            <p:cNvPr id="42" name="Line 64"/>
            <p:cNvSpPr>
              <a:spLocks noChangeShapeType="1"/>
            </p:cNvSpPr>
            <p:nvPr/>
          </p:nvSpPr>
          <p:spPr bwMode="auto">
            <a:xfrm>
              <a:off x="8308790" y="3285965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Dikdörtgen 42"/>
            <p:cNvSpPr/>
            <p:nvPr/>
          </p:nvSpPr>
          <p:spPr>
            <a:xfrm>
              <a:off x="7604068" y="3378604"/>
              <a:ext cx="38916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Teknolojiden uzak kalınca huzursuzluk,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uykusuzluk, öfke gibi yoksunluk belirtilerinin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ortaya çıkması </a:t>
              </a:r>
            </a:p>
          </p:txBody>
        </p: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2389" y="2139028"/>
              <a:ext cx="1035000" cy="1023750"/>
            </a:xfrm>
            <a:prstGeom prst="rect">
              <a:avLst/>
            </a:prstGeom>
          </p:spPr>
        </p:pic>
      </p:grpSp>
      <p:grpSp>
        <p:nvGrpSpPr>
          <p:cNvPr id="14" name="Grup 13"/>
          <p:cNvGrpSpPr/>
          <p:nvPr/>
        </p:nvGrpSpPr>
        <p:grpSpPr>
          <a:xfrm>
            <a:off x="4293103" y="3349967"/>
            <a:ext cx="3605795" cy="2082996"/>
            <a:chOff x="4293103" y="3349967"/>
            <a:chExt cx="3605795" cy="2082996"/>
          </a:xfrm>
        </p:grpSpPr>
        <p:sp>
          <p:nvSpPr>
            <p:cNvPr id="39" name="Line 64"/>
            <p:cNvSpPr>
              <a:spLocks noChangeShapeType="1"/>
            </p:cNvSpPr>
            <p:nvPr/>
          </p:nvSpPr>
          <p:spPr bwMode="auto">
            <a:xfrm>
              <a:off x="4854901" y="4509327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Dikdörtgen 39"/>
            <p:cNvSpPr/>
            <p:nvPr/>
          </p:nvSpPr>
          <p:spPr>
            <a:xfrm>
              <a:off x="4293103" y="4601966"/>
              <a:ext cx="36057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Ruhsal, sosyal, adli ya da bedensel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bir sorun oluşturmasına rağmen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teknolojinin kullanılmaya devam edilmesi</a:t>
              </a:r>
            </a:p>
          </p:txBody>
        </p:sp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0444" y="3349967"/>
              <a:ext cx="720000" cy="1035000"/>
            </a:xfrm>
            <a:prstGeom prst="rect">
              <a:avLst/>
            </a:prstGeom>
          </p:spPr>
        </p:pic>
      </p:grpSp>
      <p:sp>
        <p:nvSpPr>
          <p:cNvPr id="23" name="Rectangle 13">
            <a:extLst>
              <a:ext uri="{FF2B5EF4-FFF2-40B4-BE49-F238E27FC236}">
                <a16:creationId xmlns:a16="http://schemas.microsoft.com/office/drawing/2014/main" id="{F3D2FB97-46A8-C54E-BDD4-EC4235763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1025" y="5785083"/>
            <a:ext cx="190807" cy="60284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B2B2B2"/>
              </a:solidFill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56AA3B37-0861-C042-B801-AD303250E5BE}"/>
              </a:ext>
            </a:extLst>
          </p:cNvPr>
          <p:cNvSpPr txBox="1"/>
          <p:nvPr/>
        </p:nvSpPr>
        <p:spPr>
          <a:xfrm>
            <a:off x="11495712" y="585567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2400" b="1" dirty="0">
                <a:solidFill>
                  <a:srgbClr val="DADADA"/>
                </a:solidFill>
              </a:rPr>
              <a:t>0</a:t>
            </a:r>
            <a:fld id="{D0F2F3F1-5144-AF4A-8EAB-513566FC3542}" type="slidenum">
              <a:rPr lang="tr-TR" sz="2400" b="1" smtClean="0">
                <a:solidFill>
                  <a:srgbClr val="DADADA"/>
                </a:solidFill>
              </a:rPr>
              <a:t>3</a:t>
            </a:fld>
            <a:endParaRPr lang="tr-TR" sz="2400" b="1" dirty="0">
              <a:solidFill>
                <a:srgbClr val="DAD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2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>
            <a:off x="355" y="19050"/>
            <a:ext cx="12190922" cy="6781800"/>
          </a:xfrm>
          <a:prstGeom prst="rect">
            <a:avLst/>
          </a:prstGeom>
          <a:blipFill>
            <a:blip r:embed="rId3" cstate="print"/>
            <a:srcRect/>
            <a:stretch>
              <a:fillRect t="-9385" b="-16573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Metin kutusu 27"/>
          <p:cNvSpPr txBox="1"/>
          <p:nvPr/>
        </p:nvSpPr>
        <p:spPr>
          <a:xfrm>
            <a:off x="661450" y="559872"/>
            <a:ext cx="6279283" cy="193899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tr-TR" sz="6000" b="1" dirty="0">
                <a:solidFill>
                  <a:schemeClr val="bg1"/>
                </a:solidFill>
              </a:rPr>
              <a:t>Çocuklarımızı</a:t>
            </a:r>
          </a:p>
          <a:p>
            <a:r>
              <a:rPr lang="tr-TR" sz="6000" b="1" dirty="0">
                <a:solidFill>
                  <a:schemeClr val="bg1"/>
                </a:solidFill>
              </a:rPr>
              <a:t>Nasıl Koruyabiliriz?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64ED1976-7E59-0441-9AFF-BABA5468F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1" y="5788053"/>
            <a:ext cx="3505200" cy="596900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2DAE7EA9-5AA1-4B43-826D-F81137A7C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1025" y="5785083"/>
            <a:ext cx="190807" cy="60284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B2B2B2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DBE4494-1CEC-3A4C-91F9-F468778BFC14}"/>
              </a:ext>
            </a:extLst>
          </p:cNvPr>
          <p:cNvSpPr txBox="1"/>
          <p:nvPr/>
        </p:nvSpPr>
        <p:spPr>
          <a:xfrm>
            <a:off x="11441210" y="5855671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D0F2F3F1-5144-AF4A-8EAB-513566FC3542}" type="slidenum">
              <a:rPr lang="tr-TR" sz="2400" b="1" smtClean="0">
                <a:solidFill>
                  <a:srgbClr val="DADADA"/>
                </a:solidFill>
              </a:rPr>
              <a:t>30</a:t>
            </a:fld>
            <a:endParaRPr lang="tr-TR" sz="2400" b="1" dirty="0">
              <a:solidFill>
                <a:srgbClr val="DADADA"/>
              </a:solidFill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64B30670-EBBE-2045-B55C-35A4EC97A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7" y="-12357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13B3171A-6985-0043-8EAD-11832A55B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2" y="6697319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296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8" grpId="0"/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10981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/>
              <a:t>Çocuğumun Durumu Ne Acaba?</a:t>
            </a:r>
          </a:p>
        </p:txBody>
      </p:sp>
      <p:grpSp>
        <p:nvGrpSpPr>
          <p:cNvPr id="18" name="Grup 17"/>
          <p:cNvGrpSpPr/>
          <p:nvPr/>
        </p:nvGrpSpPr>
        <p:grpSpPr>
          <a:xfrm>
            <a:off x="531799" y="1893409"/>
            <a:ext cx="10631611" cy="400110"/>
            <a:chOff x="554927" y="1881525"/>
            <a:chExt cx="10631611" cy="400110"/>
          </a:xfrm>
        </p:grpSpPr>
        <p:sp>
          <p:nvSpPr>
            <p:cNvPr id="19" name="Metin kutusu 18"/>
            <p:cNvSpPr txBox="1"/>
            <p:nvPr/>
          </p:nvSpPr>
          <p:spPr>
            <a:xfrm>
              <a:off x="746175" y="1881525"/>
              <a:ext cx="10440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İnternete girdiğinde </a:t>
              </a:r>
              <a:r>
                <a:rPr lang="tr-TR" sz="2000" b="1" u="sng" dirty="0">
                  <a:solidFill>
                    <a:srgbClr val="575757"/>
                  </a:solidFill>
                </a:rPr>
                <a:t>planladığından daha uzun süre </a:t>
              </a:r>
              <a:r>
                <a:rPr lang="tr-TR" sz="2000" b="1" dirty="0">
                  <a:solidFill>
                    <a:srgbClr val="575757"/>
                  </a:solidFill>
                </a:rPr>
                <a:t>kalıyor mu?</a:t>
              </a:r>
            </a:p>
          </p:txBody>
        </p:sp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17" name="Grup 16"/>
          <p:cNvGrpSpPr/>
          <p:nvPr/>
        </p:nvGrpSpPr>
        <p:grpSpPr>
          <a:xfrm>
            <a:off x="531799" y="2405195"/>
            <a:ext cx="10631611" cy="400110"/>
            <a:chOff x="554927" y="1881525"/>
            <a:chExt cx="10631611" cy="400110"/>
          </a:xfrm>
        </p:grpSpPr>
        <p:sp>
          <p:nvSpPr>
            <p:cNvPr id="21" name="Metin kutusu 20"/>
            <p:cNvSpPr txBox="1"/>
            <p:nvPr/>
          </p:nvSpPr>
          <p:spPr>
            <a:xfrm>
              <a:off x="746175" y="1881525"/>
              <a:ext cx="10440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İnternette daha fazla kalmak için </a:t>
              </a:r>
              <a:r>
                <a:rPr lang="tr-TR" sz="2000" b="1" u="sng" dirty="0">
                  <a:solidFill>
                    <a:srgbClr val="575757"/>
                  </a:solidFill>
                </a:rPr>
                <a:t>evdeki sorumluluklarını ihmal </a:t>
              </a:r>
              <a:r>
                <a:rPr lang="tr-TR" sz="2000" b="1" dirty="0">
                  <a:solidFill>
                    <a:srgbClr val="575757"/>
                  </a:solidFill>
                </a:rPr>
                <a:t>ediyor mu?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3" name="Grup 22"/>
          <p:cNvGrpSpPr/>
          <p:nvPr/>
        </p:nvGrpSpPr>
        <p:grpSpPr>
          <a:xfrm>
            <a:off x="531799" y="2952607"/>
            <a:ext cx="10631611" cy="400110"/>
            <a:chOff x="554927" y="1881525"/>
            <a:chExt cx="10631611" cy="400110"/>
          </a:xfrm>
        </p:grpSpPr>
        <p:sp>
          <p:nvSpPr>
            <p:cNvPr id="24" name="Metin kutusu 23"/>
            <p:cNvSpPr txBox="1"/>
            <p:nvPr/>
          </p:nvSpPr>
          <p:spPr>
            <a:xfrm>
              <a:off x="746175" y="1881525"/>
              <a:ext cx="10440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İnternetin heyecanını, </a:t>
              </a:r>
              <a:r>
                <a:rPr lang="tr-TR" sz="2000" b="1" u="sng" dirty="0">
                  <a:solidFill>
                    <a:srgbClr val="575757"/>
                  </a:solidFill>
                </a:rPr>
                <a:t>dostlarının ve arkadaşlarının yakınlığına tercih </a:t>
              </a:r>
              <a:r>
                <a:rPr lang="tr-TR" sz="2000" b="1" dirty="0">
                  <a:solidFill>
                    <a:srgbClr val="575757"/>
                  </a:solidFill>
                </a:rPr>
                <a:t>ediyor mu?</a:t>
              </a: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9" name="Grup 28"/>
          <p:cNvGrpSpPr/>
          <p:nvPr/>
        </p:nvGrpSpPr>
        <p:grpSpPr>
          <a:xfrm>
            <a:off x="531799" y="3498855"/>
            <a:ext cx="10631611" cy="400110"/>
            <a:chOff x="554927" y="1881525"/>
            <a:chExt cx="10631611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5" y="1881525"/>
              <a:ext cx="10440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İnternet üzerinden </a:t>
              </a:r>
              <a:r>
                <a:rPr lang="tr-TR" sz="2000" b="1" u="sng" dirty="0">
                  <a:solidFill>
                    <a:srgbClr val="575757"/>
                  </a:solidFill>
                </a:rPr>
                <a:t>yeni birileriyle arkadaşlık </a:t>
              </a:r>
              <a:r>
                <a:rPr lang="tr-TR" sz="2000" b="1" dirty="0">
                  <a:solidFill>
                    <a:srgbClr val="575757"/>
                  </a:solidFill>
                </a:rPr>
                <a:t>kuruyor mu?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531799" y="4009528"/>
            <a:ext cx="10631611" cy="400110"/>
            <a:chOff x="554927" y="1881525"/>
            <a:chExt cx="10631611" cy="400110"/>
          </a:xfrm>
        </p:grpSpPr>
        <p:sp>
          <p:nvSpPr>
            <p:cNvPr id="33" name="Metin kutusu 32"/>
            <p:cNvSpPr txBox="1"/>
            <p:nvPr/>
          </p:nvSpPr>
          <p:spPr>
            <a:xfrm>
              <a:off x="746175" y="1881525"/>
              <a:ext cx="10440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Hayatındaki insanlar internette geçirdiği </a:t>
              </a:r>
              <a:r>
                <a:rPr lang="tr-TR" sz="2000" b="1" u="sng" dirty="0">
                  <a:solidFill>
                    <a:srgbClr val="575757"/>
                  </a:solidFill>
                </a:rPr>
                <a:t>süre konusunda </a:t>
              </a:r>
              <a:r>
                <a:rPr lang="tr-TR" sz="2000" b="1" dirty="0">
                  <a:solidFill>
                    <a:srgbClr val="575757"/>
                  </a:solidFill>
                </a:rPr>
                <a:t>şikâyet ediyorlar mı?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531799" y="4605623"/>
            <a:ext cx="10631611" cy="400110"/>
            <a:chOff x="554927" y="1881525"/>
            <a:chExt cx="10631611" cy="400110"/>
          </a:xfrm>
        </p:grpSpPr>
        <p:sp>
          <p:nvSpPr>
            <p:cNvPr id="36" name="Metin kutusu 35"/>
            <p:cNvSpPr txBox="1"/>
            <p:nvPr/>
          </p:nvSpPr>
          <p:spPr>
            <a:xfrm>
              <a:off x="746175" y="1881525"/>
              <a:ext cx="10440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İnternette geçirdiği zaman sebebiyle </a:t>
              </a:r>
              <a:r>
                <a:rPr lang="tr-TR" sz="2000" b="1" u="sng" dirty="0">
                  <a:solidFill>
                    <a:srgbClr val="575757"/>
                  </a:solidFill>
                </a:rPr>
                <a:t>derslerinde problem </a:t>
              </a:r>
              <a:r>
                <a:rPr lang="tr-TR" sz="2000" b="1" dirty="0">
                  <a:solidFill>
                    <a:srgbClr val="575757"/>
                  </a:solidFill>
                </a:rPr>
                <a:t>yaşıyor mu?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46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49" y="388099"/>
            <a:ext cx="10582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/>
              <a:t>Çocuğumun Durumu Ne Acaba?</a:t>
            </a:r>
          </a:p>
        </p:txBody>
      </p:sp>
      <p:grpSp>
        <p:nvGrpSpPr>
          <p:cNvPr id="38" name="Grup 37"/>
          <p:cNvGrpSpPr/>
          <p:nvPr/>
        </p:nvGrpSpPr>
        <p:grpSpPr>
          <a:xfrm>
            <a:off x="596636" y="2057001"/>
            <a:ext cx="10658599" cy="400110"/>
            <a:chOff x="527938" y="2200520"/>
            <a:chExt cx="10658599" cy="400110"/>
          </a:xfrm>
        </p:grpSpPr>
        <p:sp>
          <p:nvSpPr>
            <p:cNvPr id="39" name="Metin kutusu 38"/>
            <p:cNvSpPr txBox="1"/>
            <p:nvPr/>
          </p:nvSpPr>
          <p:spPr>
            <a:xfrm>
              <a:off x="746174" y="2200520"/>
              <a:ext cx="10440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Cep telefonunu ya da sosyal ağlardaki </a:t>
              </a:r>
              <a:r>
                <a:rPr lang="tr-TR" sz="2000" b="1" u="sng" dirty="0">
                  <a:solidFill>
                    <a:srgbClr val="575757"/>
                  </a:solidFill>
                </a:rPr>
                <a:t>hesaplarını çok sık kontrol </a:t>
              </a:r>
              <a:r>
                <a:rPr lang="tr-TR" sz="2000" b="1" dirty="0">
                  <a:solidFill>
                    <a:srgbClr val="575757"/>
                  </a:solidFill>
                </a:rPr>
                <a:t>ediyor mu?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938" y="2310575"/>
              <a:ext cx="191250" cy="180000"/>
            </a:xfrm>
            <a:prstGeom prst="rect">
              <a:avLst/>
            </a:prstGeom>
          </p:spPr>
        </p:pic>
      </p:grpSp>
      <p:grpSp>
        <p:nvGrpSpPr>
          <p:cNvPr id="24" name="Grup 23"/>
          <p:cNvGrpSpPr/>
          <p:nvPr/>
        </p:nvGrpSpPr>
        <p:grpSpPr>
          <a:xfrm>
            <a:off x="528001" y="2889731"/>
            <a:ext cx="10631611" cy="400110"/>
            <a:chOff x="554927" y="1881525"/>
            <a:chExt cx="10631611" cy="400110"/>
          </a:xfrm>
        </p:grpSpPr>
        <p:sp>
          <p:nvSpPr>
            <p:cNvPr id="25" name="Metin kutusu 24"/>
            <p:cNvSpPr txBox="1"/>
            <p:nvPr/>
          </p:nvSpPr>
          <p:spPr>
            <a:xfrm>
              <a:off x="746175" y="1881525"/>
              <a:ext cx="10440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İnternette ne yaptığı kendisine sorulduğunda </a:t>
              </a:r>
              <a:r>
                <a:rPr lang="tr-TR" sz="2000" b="1" u="sng" dirty="0">
                  <a:solidFill>
                    <a:srgbClr val="575757"/>
                  </a:solidFill>
                </a:rPr>
                <a:t>saldırgan ya da ketum </a:t>
              </a:r>
              <a:r>
                <a:rPr lang="tr-TR" sz="2000" b="1" dirty="0">
                  <a:solidFill>
                    <a:srgbClr val="575757"/>
                  </a:solidFill>
                </a:rPr>
                <a:t>oluyor mu?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28001" y="3612406"/>
            <a:ext cx="10631611" cy="707886"/>
            <a:chOff x="554927" y="1881525"/>
            <a:chExt cx="10631611" cy="707886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5" y="1881525"/>
              <a:ext cx="104403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Hayatıyla alakalı </a:t>
              </a:r>
              <a:r>
                <a:rPr lang="tr-TR" sz="2000" b="1" u="sng" dirty="0">
                  <a:solidFill>
                    <a:srgbClr val="575757"/>
                  </a:solidFill>
                </a:rPr>
                <a:t>kendisini rahatsız eden düşüncelerini </a:t>
              </a:r>
              <a:r>
                <a:rPr lang="tr-TR" sz="2000" b="1" dirty="0">
                  <a:solidFill>
                    <a:srgbClr val="575757"/>
                  </a:solidFill>
                </a:rPr>
                <a:t>interneti kullanarak </a:t>
              </a:r>
            </a:p>
            <a:p>
              <a:r>
                <a:rPr lang="tr-TR" sz="2000" b="1" u="sng" dirty="0">
                  <a:solidFill>
                    <a:srgbClr val="575757"/>
                  </a:solidFill>
                </a:rPr>
                <a:t>zihninden uzaklaştırmaya </a:t>
              </a:r>
              <a:r>
                <a:rPr lang="tr-TR" sz="2000" b="1" dirty="0">
                  <a:solidFill>
                    <a:srgbClr val="575757"/>
                  </a:solidFill>
                </a:rPr>
                <a:t>çalışıyor mu?</a:t>
              </a: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782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103303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Çocuğumun Durumu Ne Acaba?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28001" y="1958973"/>
            <a:ext cx="10631611" cy="707886"/>
            <a:chOff x="554927" y="1881525"/>
            <a:chExt cx="10631611" cy="707886"/>
          </a:xfrm>
        </p:grpSpPr>
        <p:sp>
          <p:nvSpPr>
            <p:cNvPr id="33" name="Metin kutusu 32"/>
            <p:cNvSpPr txBox="1"/>
            <p:nvPr/>
          </p:nvSpPr>
          <p:spPr>
            <a:xfrm>
              <a:off x="746175" y="1881525"/>
              <a:ext cx="104403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u="sng" dirty="0">
                  <a:solidFill>
                    <a:srgbClr val="575757"/>
                  </a:solidFill>
                </a:rPr>
                <a:t>İnternetin olmadığı bir hayatın boş, keyifsiz ve sıkıcı </a:t>
              </a:r>
              <a:r>
                <a:rPr lang="tr-TR" sz="2000" b="1" dirty="0">
                  <a:solidFill>
                    <a:srgbClr val="575757"/>
                  </a:solidFill>
                </a:rPr>
                <a:t>olacağını söylüyor mu 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yahut böyle düşündüğünü seziyor musunuz?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528001" y="3089883"/>
            <a:ext cx="10631611" cy="400110"/>
            <a:chOff x="554927" y="1881525"/>
            <a:chExt cx="10631611" cy="400110"/>
          </a:xfrm>
        </p:grpSpPr>
        <p:sp>
          <p:nvSpPr>
            <p:cNvPr id="36" name="Metin kutusu 35"/>
            <p:cNvSpPr txBox="1"/>
            <p:nvPr/>
          </p:nvSpPr>
          <p:spPr>
            <a:xfrm>
              <a:off x="746175" y="1881525"/>
              <a:ext cx="10440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Gece geç vakitlere kadar internette olduğu için </a:t>
              </a:r>
              <a:r>
                <a:rPr lang="tr-TR" sz="2000" b="1" u="sng" dirty="0">
                  <a:solidFill>
                    <a:srgbClr val="575757"/>
                  </a:solidFill>
                </a:rPr>
                <a:t>uykusu</a:t>
              </a:r>
              <a:r>
                <a:rPr lang="tr-TR" sz="2000" b="1" dirty="0">
                  <a:solidFill>
                    <a:srgbClr val="575757"/>
                  </a:solidFill>
                </a:rPr>
                <a:t>z kalıyor mu?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4" name="Grup 43"/>
          <p:cNvGrpSpPr/>
          <p:nvPr/>
        </p:nvGrpSpPr>
        <p:grpSpPr>
          <a:xfrm>
            <a:off x="528001" y="4025149"/>
            <a:ext cx="10631611" cy="400110"/>
            <a:chOff x="554927" y="1481415"/>
            <a:chExt cx="10631611" cy="400110"/>
          </a:xfrm>
        </p:grpSpPr>
        <p:sp>
          <p:nvSpPr>
            <p:cNvPr id="45" name="Metin kutusu 44"/>
            <p:cNvSpPr txBox="1"/>
            <p:nvPr/>
          </p:nvSpPr>
          <p:spPr>
            <a:xfrm>
              <a:off x="746175" y="1481415"/>
              <a:ext cx="10440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İnternetteyken “Birkaç dakika daha!” diyerek sizi veya bir başkasını oyalamaya çalışıyor mu?</a:t>
              </a: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927" y="159147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736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103303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Çocuğumun Durumu Ne Acaba?</a:t>
            </a:r>
          </a:p>
        </p:txBody>
      </p:sp>
      <p:grpSp>
        <p:nvGrpSpPr>
          <p:cNvPr id="35" name="Grup 34"/>
          <p:cNvGrpSpPr/>
          <p:nvPr/>
        </p:nvGrpSpPr>
        <p:grpSpPr>
          <a:xfrm>
            <a:off x="528001" y="2743957"/>
            <a:ext cx="10631611" cy="400110"/>
            <a:chOff x="554927" y="1881525"/>
            <a:chExt cx="10631611" cy="400110"/>
          </a:xfrm>
        </p:grpSpPr>
        <p:sp>
          <p:nvSpPr>
            <p:cNvPr id="36" name="Metin kutusu 35"/>
            <p:cNvSpPr txBox="1"/>
            <p:nvPr/>
          </p:nvSpPr>
          <p:spPr>
            <a:xfrm>
              <a:off x="746175" y="1881525"/>
              <a:ext cx="10440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b="1" dirty="0">
                  <a:solidFill>
                    <a:srgbClr val="575757"/>
                  </a:solidFill>
                </a:rPr>
                <a:t>İnternette </a:t>
              </a:r>
              <a:r>
                <a:rPr lang="nn-NO" sz="2000" b="1" u="sng" dirty="0">
                  <a:solidFill>
                    <a:srgbClr val="575757"/>
                  </a:solidFill>
                </a:rPr>
                <a:t>ne kadar kaldığını saklamaya </a:t>
              </a:r>
              <a:r>
                <a:rPr lang="nn-NO" sz="2000" b="1" dirty="0">
                  <a:solidFill>
                    <a:srgbClr val="575757"/>
                  </a:solidFill>
                </a:rPr>
                <a:t>çalışıyor mu?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1" name="Grup 40"/>
          <p:cNvGrpSpPr/>
          <p:nvPr/>
        </p:nvGrpSpPr>
        <p:grpSpPr>
          <a:xfrm>
            <a:off x="528001" y="3362517"/>
            <a:ext cx="10631611" cy="400110"/>
            <a:chOff x="554927" y="1881525"/>
            <a:chExt cx="10631611" cy="400110"/>
          </a:xfrm>
        </p:grpSpPr>
        <p:sp>
          <p:nvSpPr>
            <p:cNvPr id="42" name="Metin kutusu 41"/>
            <p:cNvSpPr txBox="1"/>
            <p:nvPr/>
          </p:nvSpPr>
          <p:spPr>
            <a:xfrm>
              <a:off x="746175" y="1881525"/>
              <a:ext cx="10440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b="1" dirty="0">
                  <a:solidFill>
                    <a:srgbClr val="575757"/>
                  </a:solidFill>
                </a:rPr>
                <a:t>Arkadaşlarıyla </a:t>
              </a:r>
              <a:r>
                <a:rPr lang="nn-NO" sz="2000" b="1" u="sng" dirty="0">
                  <a:solidFill>
                    <a:srgbClr val="575757"/>
                  </a:solidFill>
                </a:rPr>
                <a:t>dışarı gitmek yerine internette </a:t>
              </a:r>
              <a:r>
                <a:rPr lang="nn-NO" sz="2000" b="1" dirty="0">
                  <a:solidFill>
                    <a:srgbClr val="575757"/>
                  </a:solidFill>
                </a:rPr>
                <a:t>kalmayı tercih ediyor mu?</a:t>
              </a:r>
            </a:p>
          </p:txBody>
        </p:sp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4" name="Grup 43"/>
          <p:cNvGrpSpPr/>
          <p:nvPr/>
        </p:nvGrpSpPr>
        <p:grpSpPr>
          <a:xfrm>
            <a:off x="528001" y="3974578"/>
            <a:ext cx="10631611" cy="400110"/>
            <a:chOff x="554927" y="1881525"/>
            <a:chExt cx="10631611" cy="400110"/>
          </a:xfrm>
        </p:grpSpPr>
        <p:sp>
          <p:nvSpPr>
            <p:cNvPr id="45" name="Metin kutusu 44"/>
            <p:cNvSpPr txBox="1"/>
            <p:nvPr/>
          </p:nvSpPr>
          <p:spPr>
            <a:xfrm>
              <a:off x="746175" y="1881525"/>
              <a:ext cx="10440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b="1" dirty="0">
                  <a:solidFill>
                    <a:srgbClr val="575757"/>
                  </a:solidFill>
                </a:rPr>
                <a:t>İnternet kullanmadığı zaman </a:t>
              </a:r>
              <a:r>
                <a:rPr lang="nn-NO" sz="2000" b="1" u="sng" dirty="0">
                  <a:solidFill>
                    <a:srgbClr val="575757"/>
                  </a:solidFill>
                </a:rPr>
                <a:t>depresif, huysuz ve kaygılı </a:t>
              </a:r>
              <a:r>
                <a:rPr lang="nn-NO" sz="2000" b="1" dirty="0">
                  <a:solidFill>
                    <a:srgbClr val="575757"/>
                  </a:solidFill>
                </a:rPr>
                <a:t>oluyor mu? </a:t>
              </a: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4" name="Grup 23"/>
          <p:cNvGrpSpPr/>
          <p:nvPr/>
        </p:nvGrpSpPr>
        <p:grpSpPr>
          <a:xfrm>
            <a:off x="528001" y="2131793"/>
            <a:ext cx="10631611" cy="400110"/>
            <a:chOff x="554927" y="1881525"/>
            <a:chExt cx="10631611" cy="400110"/>
          </a:xfrm>
        </p:grpSpPr>
        <p:sp>
          <p:nvSpPr>
            <p:cNvPr id="25" name="Metin kutusu 24"/>
            <p:cNvSpPr txBox="1"/>
            <p:nvPr/>
          </p:nvSpPr>
          <p:spPr>
            <a:xfrm>
              <a:off x="746175" y="1881525"/>
              <a:ext cx="10440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İnternette geçirdiği </a:t>
              </a:r>
              <a:r>
                <a:rPr lang="tr-TR" sz="2000" b="1" u="sng" dirty="0">
                  <a:solidFill>
                    <a:srgbClr val="575757"/>
                  </a:solidFill>
                </a:rPr>
                <a:t>vakti azaltmaya çalıştığı hâlde bunda başarısız </a:t>
              </a:r>
              <a:r>
                <a:rPr lang="tr-TR" sz="2000" b="1" dirty="0">
                  <a:solidFill>
                    <a:srgbClr val="575757"/>
                  </a:solidFill>
                </a:rPr>
                <a:t>oluyor mu?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64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8022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Önleyici Faktörler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455788" y="1722775"/>
            <a:ext cx="7351025" cy="1015663"/>
            <a:chOff x="554927" y="1881525"/>
            <a:chExt cx="7351025" cy="1015663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71597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Güçlü ve </a:t>
              </a:r>
              <a:r>
                <a:rPr lang="tr-TR" sz="2000" b="1" dirty="0">
                  <a:solidFill>
                    <a:srgbClr val="575757"/>
                  </a:solidFill>
                </a:rPr>
                <a:t>pozitif aile bağları</a:t>
              </a:r>
              <a:r>
                <a:rPr lang="tr-TR" sz="2000" dirty="0">
                  <a:solidFill>
                    <a:srgbClr val="575757"/>
                  </a:solidFill>
                </a:rPr>
                <a:t>, ebeveynlerin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çocuklarının arkadaşlarından ve neler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yaptıklarından haberdar olması,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1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solidFill>
              <a:srgbClr val="DADAD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2" name="Grup 21"/>
          <p:cNvGrpSpPr/>
          <p:nvPr/>
        </p:nvGrpSpPr>
        <p:grpSpPr>
          <a:xfrm>
            <a:off x="455788" y="3177603"/>
            <a:ext cx="7351025" cy="707886"/>
            <a:chOff x="554927" y="1881525"/>
            <a:chExt cx="7351025" cy="707886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6" y="1881525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Aile içi kuralların </a:t>
              </a:r>
              <a:r>
                <a:rPr lang="tr-TR" sz="2000" dirty="0">
                  <a:solidFill>
                    <a:srgbClr val="575757"/>
                  </a:solidFill>
                </a:rPr>
                <a:t>açık olması ve </a:t>
              </a:r>
              <a:r>
                <a:rPr lang="tr-TR" sz="2000" u="sng" dirty="0">
                  <a:solidFill>
                    <a:srgbClr val="575757"/>
                  </a:solidFill>
                </a:rPr>
                <a:t>herkesin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bunlara </a:t>
              </a:r>
              <a:r>
                <a:rPr lang="tr-TR" sz="2000" b="1" dirty="0">
                  <a:solidFill>
                    <a:srgbClr val="575757"/>
                  </a:solidFill>
                </a:rPr>
                <a:t>uyması,</a:t>
              </a: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9" name="Grup 28"/>
          <p:cNvGrpSpPr/>
          <p:nvPr/>
        </p:nvGrpSpPr>
        <p:grpSpPr>
          <a:xfrm>
            <a:off x="455788" y="4234654"/>
            <a:ext cx="7351025" cy="400110"/>
            <a:chOff x="554927" y="1881525"/>
            <a:chExt cx="7351025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6" y="1881525"/>
              <a:ext cx="71597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Ebeveynlerin çocuklarının yaşamlarına </a:t>
              </a:r>
              <a:r>
                <a:rPr lang="tr-TR" sz="2000" b="1" dirty="0">
                  <a:solidFill>
                    <a:srgbClr val="575757"/>
                  </a:solidFill>
                </a:rPr>
                <a:t>ilgili olmaları,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002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8" grpId="0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8022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Önleyici Faktörler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455788" y="1722775"/>
            <a:ext cx="7351025" cy="707886"/>
            <a:chOff x="554927" y="1881525"/>
            <a:chExt cx="7351025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Ebeveynlerin çocukların </a:t>
              </a:r>
              <a:r>
                <a:rPr lang="tr-TR" sz="2000" b="1" dirty="0">
                  <a:solidFill>
                    <a:srgbClr val="575757"/>
                  </a:solidFill>
                </a:rPr>
                <a:t>sorumluluk</a:t>
              </a:r>
              <a:r>
                <a:rPr lang="tr-TR" sz="2000" dirty="0">
                  <a:solidFill>
                    <a:srgbClr val="575757"/>
                  </a:solidFill>
                </a:rPr>
                <a:t> almalarını desteklemeleri, onların sorumluluklarını kendileri üstlenmemeleri,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1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solidFill>
              <a:srgbClr val="DADAD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2" name="Grup 21"/>
          <p:cNvGrpSpPr/>
          <p:nvPr/>
        </p:nvGrpSpPr>
        <p:grpSpPr>
          <a:xfrm>
            <a:off x="455788" y="2717803"/>
            <a:ext cx="7351025" cy="707886"/>
            <a:chOff x="554927" y="1881525"/>
            <a:chExt cx="7351025" cy="707886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6" y="1881525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Çocukların boş zamanlarında </a:t>
              </a:r>
              <a:r>
                <a:rPr lang="tr-TR" sz="2000" b="1" dirty="0">
                  <a:solidFill>
                    <a:srgbClr val="575757"/>
                  </a:solidFill>
                </a:rPr>
                <a:t>spor veya sanatla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uğraşmaya teşvik edilmesi,</a:t>
              </a: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9" name="Grup 28"/>
          <p:cNvGrpSpPr/>
          <p:nvPr/>
        </p:nvGrpSpPr>
        <p:grpSpPr>
          <a:xfrm>
            <a:off x="455788" y="3840382"/>
            <a:ext cx="7351025" cy="707886"/>
            <a:chOff x="554927" y="1881525"/>
            <a:chExt cx="7351025" cy="70788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6" y="1881525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Bağımlılık yapan şeylerin kullanımıyla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ilgili doğru bilgilenme.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202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8" grpId="0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8022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Önleyici Faktörler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455788" y="1722775"/>
            <a:ext cx="7351025" cy="707886"/>
            <a:chOff x="554927" y="1881525"/>
            <a:chExt cx="7351025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İnternet kuralları </a:t>
              </a:r>
              <a:r>
                <a:rPr lang="tr-TR" sz="2000" dirty="0">
                  <a:solidFill>
                    <a:srgbClr val="575757"/>
                  </a:solidFill>
                </a:rPr>
                <a:t>belirleyin ve bunlara </a:t>
              </a:r>
            </a:p>
            <a:p>
              <a:r>
                <a:rPr lang="tr-TR" sz="2000" b="1" u="sng" dirty="0">
                  <a:solidFill>
                    <a:srgbClr val="575757"/>
                  </a:solidFill>
                </a:rPr>
                <a:t>önce siz uyun</a:t>
              </a:r>
              <a:r>
                <a:rPr lang="tr-TR" sz="2000" dirty="0">
                  <a:solidFill>
                    <a:srgbClr val="575757"/>
                  </a:solidFill>
                </a:rPr>
                <a:t>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1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solidFill>
              <a:srgbClr val="DADAD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2" name="Grup 21"/>
          <p:cNvGrpSpPr/>
          <p:nvPr/>
        </p:nvGrpSpPr>
        <p:grpSpPr>
          <a:xfrm>
            <a:off x="455788" y="2717803"/>
            <a:ext cx="7351025" cy="707886"/>
            <a:chOff x="554927" y="1881525"/>
            <a:chExt cx="7351025" cy="707886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6" y="1881525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Çocuklarınızla aranızda </a:t>
              </a:r>
              <a:r>
                <a:rPr lang="tr-TR" sz="2000" b="1" dirty="0">
                  <a:solidFill>
                    <a:srgbClr val="575757"/>
                  </a:solidFill>
                </a:rPr>
                <a:t>aile sözleşmesi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imzalayın ve bunu titizlikle uygulayın.</a:t>
              </a: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9" name="Grup 28"/>
          <p:cNvGrpSpPr/>
          <p:nvPr/>
        </p:nvGrpSpPr>
        <p:grpSpPr>
          <a:xfrm>
            <a:off x="455788" y="3840382"/>
            <a:ext cx="7351025" cy="707886"/>
            <a:chOff x="554927" y="1881525"/>
            <a:chExt cx="7351025" cy="70788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6" y="1881525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Çocuğunuzun en iyi ve en güvenilir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arkadaşı siz olun.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578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11139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Çocuklarınızın Sosyal Ağlarına Dikkat Edin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9000" t="-3000" r="-1000" b="-31000"/>
            </a:stretch>
          </a:blipFill>
          <a:ln>
            <a:solidFill>
              <a:srgbClr val="DADAD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2" name="Grup 21"/>
          <p:cNvGrpSpPr/>
          <p:nvPr/>
        </p:nvGrpSpPr>
        <p:grpSpPr>
          <a:xfrm>
            <a:off x="455788" y="1760555"/>
            <a:ext cx="7351025" cy="400110"/>
            <a:chOff x="554927" y="1881525"/>
            <a:chExt cx="7351025" cy="400110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6" y="1881525"/>
              <a:ext cx="71597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Profillerindeki </a:t>
              </a:r>
              <a:r>
                <a:rPr lang="tr-TR" sz="2000" b="1" dirty="0">
                  <a:solidFill>
                    <a:srgbClr val="575757"/>
                  </a:solidFill>
                </a:rPr>
                <a:t>gizlilik ayarlarını </a:t>
              </a:r>
              <a:r>
                <a:rPr lang="tr-TR" sz="2000" dirty="0">
                  <a:solidFill>
                    <a:srgbClr val="575757"/>
                  </a:solidFill>
                </a:rPr>
                <a:t>yapmalarını sağlayın.</a:t>
              </a: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4" name="Grup 23"/>
          <p:cNvGrpSpPr/>
          <p:nvPr/>
        </p:nvGrpSpPr>
        <p:grpSpPr>
          <a:xfrm>
            <a:off x="458009" y="2519577"/>
            <a:ext cx="7351025" cy="707886"/>
            <a:chOff x="554927" y="1881525"/>
            <a:chExt cx="7351025" cy="707886"/>
          </a:xfrm>
        </p:grpSpPr>
        <p:sp>
          <p:nvSpPr>
            <p:cNvPr id="32" name="Metin kutusu 31"/>
            <p:cNvSpPr txBox="1"/>
            <p:nvPr/>
          </p:nvSpPr>
          <p:spPr>
            <a:xfrm>
              <a:off x="746176" y="1881525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Tam isim, adres, telefon, T.C. Kimlik Numarası ve özel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fotoğraflarını </a:t>
              </a:r>
              <a:r>
                <a:rPr lang="tr-TR" sz="2000" dirty="0">
                  <a:solidFill>
                    <a:srgbClr val="575757"/>
                  </a:solidFill>
                </a:rPr>
                <a:t>paylaşmamaları konusunda takip edin.</a:t>
              </a: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4" name="Grup 33"/>
          <p:cNvGrpSpPr/>
          <p:nvPr/>
        </p:nvGrpSpPr>
        <p:grpSpPr>
          <a:xfrm>
            <a:off x="455788" y="3373686"/>
            <a:ext cx="7351025" cy="707886"/>
            <a:chOff x="554927" y="1881525"/>
            <a:chExt cx="7351025" cy="707886"/>
          </a:xfrm>
        </p:grpSpPr>
        <p:sp>
          <p:nvSpPr>
            <p:cNvPr id="35" name="Metin kutusu 34"/>
            <p:cNvSpPr txBox="1"/>
            <p:nvPr/>
          </p:nvSpPr>
          <p:spPr>
            <a:xfrm>
              <a:off x="746176" y="1881525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Tanımadıkları kişileri </a:t>
              </a:r>
              <a:r>
                <a:rPr lang="tr-TR" sz="2000" dirty="0">
                  <a:solidFill>
                    <a:srgbClr val="575757"/>
                  </a:solidFill>
                </a:rPr>
                <a:t>arkadaş listelerine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eklememelerini söyleyin.</a:t>
              </a:r>
            </a:p>
          </p:txBody>
        </p:sp>
        <p:pic>
          <p:nvPicPr>
            <p:cNvPr id="36" name="Resim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7" name="Grup 36"/>
          <p:cNvGrpSpPr/>
          <p:nvPr/>
        </p:nvGrpSpPr>
        <p:grpSpPr>
          <a:xfrm>
            <a:off x="455788" y="4341094"/>
            <a:ext cx="7351025" cy="707886"/>
            <a:chOff x="554927" y="1881525"/>
            <a:chExt cx="7351025" cy="707886"/>
          </a:xfrm>
        </p:grpSpPr>
        <p:sp>
          <p:nvSpPr>
            <p:cNvPr id="38" name="Metin kutusu 37"/>
            <p:cNvSpPr txBox="1"/>
            <p:nvPr/>
          </p:nvSpPr>
          <p:spPr>
            <a:xfrm>
              <a:off x="746176" y="1881525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Sosyal ağlarda </a:t>
              </a:r>
              <a:r>
                <a:rPr lang="tr-TR" sz="2000" dirty="0">
                  <a:solidFill>
                    <a:srgbClr val="575757"/>
                  </a:solidFill>
                </a:rPr>
                <a:t>kimlerle </a:t>
              </a:r>
              <a:r>
                <a:rPr lang="tr-TR" sz="2000" b="1" dirty="0">
                  <a:solidFill>
                    <a:srgbClr val="575757"/>
                  </a:solidFill>
                </a:rPr>
                <a:t>arkadaşlık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ettiklerini belli aralıklarla kontrol edin.</a:t>
              </a:r>
            </a:p>
          </p:txBody>
        </p:sp>
        <p:pic>
          <p:nvPicPr>
            <p:cNvPr id="39" name="Resim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3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401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Teknolojiyi Paylaşın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455788" y="1984698"/>
            <a:ext cx="7351025" cy="2246769"/>
            <a:chOff x="554927" y="1881525"/>
            <a:chExt cx="7351025" cy="2246769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715977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İnternete zaman zaman </a:t>
              </a:r>
              <a:r>
                <a:rPr lang="tr-TR" sz="2000" b="1" dirty="0">
                  <a:solidFill>
                    <a:srgbClr val="575757"/>
                  </a:solidFill>
                </a:rPr>
                <a:t>beraber girin</a:t>
              </a:r>
              <a:r>
                <a:rPr lang="tr-TR" sz="2000" dirty="0">
                  <a:solidFill>
                    <a:srgbClr val="575757"/>
                  </a:solidFill>
                </a:rPr>
                <a:t> ya da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o girdiğinde gidip </a:t>
              </a:r>
              <a:r>
                <a:rPr lang="tr-TR" sz="2000" b="1" dirty="0">
                  <a:solidFill>
                    <a:srgbClr val="575757"/>
                  </a:solidFill>
                </a:rPr>
                <a:t>yanına oturarak onunla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internet ilgisini paylaşın</a:t>
              </a:r>
              <a:r>
                <a:rPr lang="tr-TR" sz="2000" dirty="0">
                  <a:solidFill>
                    <a:srgbClr val="575757"/>
                  </a:solidFill>
                </a:rPr>
                <a:t>.</a:t>
              </a:r>
            </a:p>
            <a:p>
              <a:endParaRPr lang="tr-TR" sz="2000" dirty="0">
                <a:solidFill>
                  <a:srgbClr val="575757"/>
                </a:solidFill>
              </a:endParaRPr>
            </a:p>
            <a:p>
              <a:r>
                <a:rPr lang="tr-TR" sz="2000" dirty="0">
                  <a:solidFill>
                    <a:srgbClr val="575757"/>
                  </a:solidFill>
                </a:rPr>
                <a:t>Bilmediğiniz program,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site ya da </a:t>
              </a:r>
              <a:r>
                <a:rPr lang="tr-TR" sz="2000" b="1" dirty="0">
                  <a:solidFill>
                    <a:srgbClr val="575757"/>
                  </a:solidFill>
                </a:rPr>
                <a:t>yenilikleri sorun ve öğrenin.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Teknoloji sohbetleri</a:t>
              </a:r>
              <a:r>
                <a:rPr lang="tr-TR" sz="2000" dirty="0">
                  <a:solidFill>
                    <a:srgbClr val="575757"/>
                  </a:solidFill>
                </a:rPr>
                <a:t> yapın.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1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4000" t="-2000"/>
            </a:stretch>
          </a:blipFill>
          <a:ln>
            <a:solidFill>
              <a:srgbClr val="DADAD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C690058-4564-1C0F-05E4-99658281A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51" y="3339000"/>
            <a:ext cx="19125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8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7476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Belirtileri neler olabilir?</a:t>
            </a:r>
          </a:p>
        </p:txBody>
      </p:sp>
      <p:grpSp>
        <p:nvGrpSpPr>
          <p:cNvPr id="18" name="Grup 17"/>
          <p:cNvGrpSpPr/>
          <p:nvPr/>
        </p:nvGrpSpPr>
        <p:grpSpPr>
          <a:xfrm>
            <a:off x="1536143" y="1845757"/>
            <a:ext cx="2605265" cy="1866581"/>
            <a:chOff x="1536143" y="1845757"/>
            <a:chExt cx="2605265" cy="1866581"/>
          </a:xfrm>
        </p:grpSpPr>
        <p:sp>
          <p:nvSpPr>
            <p:cNvPr id="25" name="Line 64"/>
            <p:cNvSpPr>
              <a:spLocks noChangeShapeType="1"/>
            </p:cNvSpPr>
            <p:nvPr/>
          </p:nvSpPr>
          <p:spPr bwMode="auto">
            <a:xfrm>
              <a:off x="1597676" y="3034924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Dikdörtgen 30"/>
            <p:cNvSpPr/>
            <p:nvPr/>
          </p:nvSpPr>
          <p:spPr>
            <a:xfrm>
              <a:off x="1536143" y="3127563"/>
              <a:ext cx="26052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Planlanandan daha fazla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 karşısında kalınması</a:t>
              </a:r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3775" y="1845757"/>
              <a:ext cx="1170000" cy="1057500"/>
            </a:xfrm>
            <a:prstGeom prst="rect">
              <a:avLst/>
            </a:prstGeom>
          </p:spPr>
        </p:pic>
      </p:grpSp>
      <p:grpSp>
        <p:nvGrpSpPr>
          <p:cNvPr id="21" name="Grup 20"/>
          <p:cNvGrpSpPr/>
          <p:nvPr/>
        </p:nvGrpSpPr>
        <p:grpSpPr>
          <a:xfrm>
            <a:off x="6251439" y="1842398"/>
            <a:ext cx="3190745" cy="1829618"/>
            <a:chOff x="6251439" y="1842398"/>
            <a:chExt cx="3190745" cy="1829618"/>
          </a:xfrm>
        </p:grpSpPr>
        <p:sp>
          <p:nvSpPr>
            <p:cNvPr id="42" name="Line 64"/>
            <p:cNvSpPr>
              <a:spLocks noChangeShapeType="1"/>
            </p:cNvSpPr>
            <p:nvPr/>
          </p:nvSpPr>
          <p:spPr bwMode="auto">
            <a:xfrm>
              <a:off x="6605712" y="2994602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Dikdörtgen 42"/>
            <p:cNvSpPr/>
            <p:nvPr/>
          </p:nvSpPr>
          <p:spPr>
            <a:xfrm>
              <a:off x="6251439" y="3087241"/>
              <a:ext cx="319074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Zamanın büyük çoğunluğunun fiilen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ya da zihnen teknolojiyle geçirilmesi</a:t>
              </a:r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23686" y="1842398"/>
              <a:ext cx="1046250" cy="1035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3458217" y="3538029"/>
            <a:ext cx="3104248" cy="2126981"/>
            <a:chOff x="3458217" y="3915715"/>
            <a:chExt cx="3104248" cy="2126981"/>
          </a:xfrm>
        </p:grpSpPr>
        <p:sp>
          <p:nvSpPr>
            <p:cNvPr id="23" name="Line 64"/>
            <p:cNvSpPr>
              <a:spLocks noChangeShapeType="1"/>
            </p:cNvSpPr>
            <p:nvPr/>
          </p:nvSpPr>
          <p:spPr bwMode="auto">
            <a:xfrm>
              <a:off x="3769241" y="5119060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" name="Dikdörtgen 23"/>
            <p:cNvSpPr/>
            <p:nvPr/>
          </p:nvSpPr>
          <p:spPr>
            <a:xfrm>
              <a:off x="3458217" y="5211699"/>
              <a:ext cx="310424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Teknolojinin, sorumlulukların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(iş, okul, aile, bireysel temizlik gibi)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yerine getirilmesini engellemesi</a:t>
              </a:r>
            </a:p>
          </p:txBody>
        </p:sp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7840" y="3915715"/>
              <a:ext cx="945000" cy="1068750"/>
            </a:xfrm>
            <a:prstGeom prst="rect">
              <a:avLst/>
            </a:prstGeom>
          </p:spPr>
        </p:pic>
      </p:grpSp>
      <p:grpSp>
        <p:nvGrpSpPr>
          <p:cNvPr id="20" name="Grup 19"/>
          <p:cNvGrpSpPr/>
          <p:nvPr/>
        </p:nvGrpSpPr>
        <p:grpSpPr>
          <a:xfrm>
            <a:off x="7781621" y="4174419"/>
            <a:ext cx="3010248" cy="1820684"/>
            <a:chOff x="7781621" y="4472590"/>
            <a:chExt cx="3010248" cy="1820684"/>
          </a:xfrm>
        </p:grpSpPr>
        <p:sp>
          <p:nvSpPr>
            <p:cNvPr id="39" name="Line 64"/>
            <p:cNvSpPr>
              <a:spLocks noChangeShapeType="1"/>
            </p:cNvSpPr>
            <p:nvPr/>
          </p:nvSpPr>
          <p:spPr bwMode="auto">
            <a:xfrm>
              <a:off x="8045646" y="5615860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Dikdörtgen 39"/>
            <p:cNvSpPr/>
            <p:nvPr/>
          </p:nvSpPr>
          <p:spPr>
            <a:xfrm>
              <a:off x="7781621" y="5708499"/>
              <a:ext cx="301024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 başında geçirilen vakitle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ilgili kontrolün kaybedilmesi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0510" y="4472590"/>
              <a:ext cx="720000" cy="1023750"/>
            </a:xfrm>
            <a:prstGeom prst="rect">
              <a:avLst/>
            </a:prstGeom>
          </p:spPr>
        </p:pic>
      </p:grpSp>
      <p:sp>
        <p:nvSpPr>
          <p:cNvPr id="27" name="Rectangle 13">
            <a:extLst>
              <a:ext uri="{FF2B5EF4-FFF2-40B4-BE49-F238E27FC236}">
                <a16:creationId xmlns:a16="http://schemas.microsoft.com/office/drawing/2014/main" id="{346B8EE4-90B3-0C4B-A98F-D9857771F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1025" y="5785083"/>
            <a:ext cx="190807" cy="60284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B2B2B2"/>
              </a:solidFill>
            </a:endParaRP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3EEAF90A-E905-8743-8F39-F69B070C5265}"/>
              </a:ext>
            </a:extLst>
          </p:cNvPr>
          <p:cNvSpPr txBox="1"/>
          <p:nvPr/>
        </p:nvSpPr>
        <p:spPr>
          <a:xfrm>
            <a:off x="11495712" y="585567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2400" b="1" dirty="0">
                <a:solidFill>
                  <a:srgbClr val="DADADA"/>
                </a:solidFill>
              </a:rPr>
              <a:t>0</a:t>
            </a:r>
            <a:fld id="{D0F2F3F1-5144-AF4A-8EAB-513566FC3542}" type="slidenum">
              <a:rPr lang="tr-TR" sz="2400" b="1" smtClean="0">
                <a:solidFill>
                  <a:srgbClr val="DADADA"/>
                </a:solidFill>
              </a:rPr>
              <a:t>4</a:t>
            </a:fld>
            <a:endParaRPr lang="tr-TR" sz="2400" b="1" dirty="0">
              <a:solidFill>
                <a:srgbClr val="DAD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5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110094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b="1" dirty="0"/>
              <a:t>Çocuğunuzun Teknoloji ile İlişkisi Nasıl Olmalı?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455788" y="2255092"/>
            <a:ext cx="8854467" cy="707886"/>
            <a:chOff x="554927" y="1881525"/>
            <a:chExt cx="8854467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86632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Hem kendinizin hem de çocuğunuzun </a:t>
              </a:r>
              <a:r>
                <a:rPr lang="tr-TR" sz="2000" b="1" dirty="0">
                  <a:solidFill>
                    <a:srgbClr val="575757"/>
                  </a:solidFill>
                </a:rPr>
                <a:t>ne seyredeceği </a:t>
              </a:r>
              <a:r>
                <a:rPr lang="tr-TR" sz="2000" dirty="0">
                  <a:solidFill>
                    <a:srgbClr val="575757"/>
                  </a:solidFill>
                </a:rPr>
                <a:t>veya </a:t>
              </a:r>
              <a:r>
                <a:rPr lang="tr-TR" sz="2000" b="1" dirty="0">
                  <a:solidFill>
                    <a:srgbClr val="575757"/>
                  </a:solidFill>
                </a:rPr>
                <a:t>hangi programları kullanacağı</a:t>
              </a:r>
              <a:r>
                <a:rPr lang="tr-TR" sz="2000" dirty="0">
                  <a:solidFill>
                    <a:srgbClr val="575757"/>
                  </a:solidFill>
                </a:rPr>
                <a:t> konusunda </a:t>
              </a:r>
              <a:r>
                <a:rPr lang="tr-TR" sz="2000" b="1" u="sng" dirty="0">
                  <a:solidFill>
                    <a:srgbClr val="575757"/>
                  </a:solidFill>
                </a:rPr>
                <a:t>seçici olun.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455788" y="3107950"/>
            <a:ext cx="7351025" cy="400110"/>
            <a:chOff x="554927" y="1881525"/>
            <a:chExt cx="7351025" cy="400110"/>
          </a:xfrm>
        </p:grpSpPr>
        <p:sp>
          <p:nvSpPr>
            <p:cNvPr id="20" name="Metin kutusu 19"/>
            <p:cNvSpPr txBox="1"/>
            <p:nvPr/>
          </p:nvSpPr>
          <p:spPr>
            <a:xfrm>
              <a:off x="746176" y="1881525"/>
              <a:ext cx="71597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Çocuğunuzu ekranla baş başa </a:t>
              </a:r>
              <a:r>
                <a:rPr lang="tr-TR" sz="2000" b="1" dirty="0">
                  <a:solidFill>
                    <a:srgbClr val="575757"/>
                  </a:solidFill>
                </a:rPr>
                <a:t>uzun süre ve denetimsiz bırakmayın.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455788" y="3601261"/>
            <a:ext cx="7351025" cy="707886"/>
            <a:chOff x="554927" y="1909953"/>
            <a:chExt cx="7351025" cy="707886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6" y="1909953"/>
              <a:ext cx="715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Çocuğunuzun teknolojik aygıtta kullandığı </a:t>
              </a:r>
              <a:r>
                <a:rPr lang="tr-TR" sz="2000" b="1" dirty="0">
                  <a:solidFill>
                    <a:srgbClr val="575757"/>
                  </a:solidFill>
                </a:rPr>
                <a:t>uygulamalar(aplikasyon) veya seyrettikleriyle</a:t>
              </a:r>
              <a:r>
                <a:rPr lang="tr-TR" sz="2000" dirty="0">
                  <a:solidFill>
                    <a:srgbClr val="575757"/>
                  </a:solidFill>
                </a:rPr>
                <a:t> ilgili </a:t>
              </a:r>
              <a:r>
                <a:rPr lang="tr-TR" sz="2000" b="1" u="sng" dirty="0">
                  <a:solidFill>
                    <a:srgbClr val="575757"/>
                  </a:solidFill>
                </a:rPr>
                <a:t>paylaşım içinde olun.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1" name="Grup 30"/>
          <p:cNvGrpSpPr/>
          <p:nvPr/>
        </p:nvGrpSpPr>
        <p:grpSpPr>
          <a:xfrm>
            <a:off x="455788" y="4329510"/>
            <a:ext cx="8098277" cy="1015663"/>
            <a:chOff x="554927" y="1881525"/>
            <a:chExt cx="8098277" cy="1015663"/>
          </a:xfrm>
        </p:grpSpPr>
        <p:sp>
          <p:nvSpPr>
            <p:cNvPr id="32" name="Metin kutusu 31"/>
            <p:cNvSpPr txBox="1"/>
            <p:nvPr/>
          </p:nvSpPr>
          <p:spPr>
            <a:xfrm>
              <a:off x="746176" y="1881525"/>
              <a:ext cx="79070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Çocuğunuza izlediği </a:t>
              </a:r>
              <a:r>
                <a:rPr lang="tr-TR" sz="2000" b="1" dirty="0">
                  <a:solidFill>
                    <a:srgbClr val="575757"/>
                  </a:solidFill>
                </a:rPr>
                <a:t>filmlerde</a:t>
              </a:r>
              <a:r>
                <a:rPr lang="tr-TR" sz="2000" dirty="0">
                  <a:solidFill>
                    <a:srgbClr val="575757"/>
                  </a:solidFill>
                </a:rPr>
                <a:t> veya oynadığı </a:t>
              </a:r>
              <a:r>
                <a:rPr lang="tr-TR" sz="2000" b="1" dirty="0">
                  <a:solidFill>
                    <a:srgbClr val="575757"/>
                  </a:solidFill>
                </a:rPr>
                <a:t>oyunlarda </a:t>
              </a:r>
              <a:r>
                <a:rPr lang="tr-TR" sz="2000" dirty="0">
                  <a:solidFill>
                    <a:srgbClr val="575757"/>
                  </a:solidFill>
                </a:rPr>
                <a:t>yer alan 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belli karakterleri niçin sevdiğini sorun, </a:t>
              </a:r>
              <a:r>
                <a:rPr lang="tr-TR" sz="2000" dirty="0">
                  <a:solidFill>
                    <a:srgbClr val="575757"/>
                  </a:solidFill>
                </a:rPr>
                <a:t>bu konu üzerinde </a:t>
              </a:r>
              <a:r>
                <a:rPr lang="tr-TR" sz="2000" b="1" u="sng" dirty="0">
                  <a:solidFill>
                    <a:srgbClr val="575757"/>
                  </a:solidFill>
                </a:rPr>
                <a:t>karşılıklı konuşun.</a:t>
              </a: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" name="Grup 1"/>
          <p:cNvGrpSpPr/>
          <p:nvPr/>
        </p:nvGrpSpPr>
        <p:grpSpPr>
          <a:xfrm>
            <a:off x="9041116" y="4101353"/>
            <a:ext cx="2700020" cy="1342390"/>
            <a:chOff x="7315511" y="4313587"/>
            <a:chExt cx="2700020" cy="1342390"/>
          </a:xfrm>
        </p:grpSpPr>
        <p:sp>
          <p:nvSpPr>
            <p:cNvPr id="34" name="object 20"/>
            <p:cNvSpPr/>
            <p:nvPr/>
          </p:nvSpPr>
          <p:spPr>
            <a:xfrm>
              <a:off x="7315511" y="4313587"/>
              <a:ext cx="2700020" cy="1342390"/>
            </a:xfrm>
            <a:custGeom>
              <a:avLst/>
              <a:gdLst/>
              <a:ahLst/>
              <a:cxnLst/>
              <a:rect l="l" t="t" r="r" b="b"/>
              <a:pathLst>
                <a:path w="2700020" h="1342389">
                  <a:moveTo>
                    <a:pt x="2547594" y="0"/>
                  </a:moveTo>
                  <a:lnTo>
                    <a:pt x="152400" y="0"/>
                  </a:lnTo>
                  <a:lnTo>
                    <a:pt x="104363" y="7802"/>
                  </a:lnTo>
                  <a:lnTo>
                    <a:pt x="62544" y="29504"/>
                  </a:lnTo>
                  <a:lnTo>
                    <a:pt x="29504" y="62544"/>
                  </a:lnTo>
                  <a:lnTo>
                    <a:pt x="7802" y="104363"/>
                  </a:lnTo>
                  <a:lnTo>
                    <a:pt x="0" y="152400"/>
                  </a:lnTo>
                  <a:lnTo>
                    <a:pt x="0" y="1189494"/>
                  </a:lnTo>
                  <a:lnTo>
                    <a:pt x="7802" y="1237531"/>
                  </a:lnTo>
                  <a:lnTo>
                    <a:pt x="29504" y="1279349"/>
                  </a:lnTo>
                  <a:lnTo>
                    <a:pt x="62544" y="1312390"/>
                  </a:lnTo>
                  <a:lnTo>
                    <a:pt x="104363" y="1334091"/>
                  </a:lnTo>
                  <a:lnTo>
                    <a:pt x="152400" y="1341894"/>
                  </a:lnTo>
                  <a:lnTo>
                    <a:pt x="2547594" y="1341894"/>
                  </a:lnTo>
                  <a:lnTo>
                    <a:pt x="2595631" y="1334091"/>
                  </a:lnTo>
                  <a:lnTo>
                    <a:pt x="2637449" y="1312390"/>
                  </a:lnTo>
                  <a:lnTo>
                    <a:pt x="2670489" y="1279349"/>
                  </a:lnTo>
                  <a:lnTo>
                    <a:pt x="2692191" y="1237531"/>
                  </a:lnTo>
                  <a:lnTo>
                    <a:pt x="2699994" y="1189494"/>
                  </a:lnTo>
                  <a:lnTo>
                    <a:pt x="2699994" y="152400"/>
                  </a:lnTo>
                  <a:lnTo>
                    <a:pt x="2692191" y="104363"/>
                  </a:lnTo>
                  <a:lnTo>
                    <a:pt x="2670489" y="62544"/>
                  </a:lnTo>
                  <a:lnTo>
                    <a:pt x="2637449" y="29504"/>
                  </a:lnTo>
                  <a:lnTo>
                    <a:pt x="2595631" y="7802"/>
                  </a:lnTo>
                  <a:lnTo>
                    <a:pt x="2547594" y="0"/>
                  </a:lnTo>
                  <a:close/>
                </a:path>
              </a:pathLst>
            </a:custGeom>
            <a:solidFill>
              <a:srgbClr val="E622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1"/>
            <p:cNvSpPr/>
            <p:nvPr/>
          </p:nvSpPr>
          <p:spPr>
            <a:xfrm>
              <a:off x="7315511" y="4313587"/>
              <a:ext cx="2700020" cy="1342390"/>
            </a:xfrm>
            <a:custGeom>
              <a:avLst/>
              <a:gdLst/>
              <a:ahLst/>
              <a:cxnLst/>
              <a:rect l="l" t="t" r="r" b="b"/>
              <a:pathLst>
                <a:path w="2700020" h="1342389">
                  <a:moveTo>
                    <a:pt x="2547594" y="1341894"/>
                  </a:moveTo>
                  <a:lnTo>
                    <a:pt x="152400" y="1341894"/>
                  </a:lnTo>
                  <a:lnTo>
                    <a:pt x="104363" y="1334091"/>
                  </a:lnTo>
                  <a:lnTo>
                    <a:pt x="62544" y="1312390"/>
                  </a:lnTo>
                  <a:lnTo>
                    <a:pt x="29504" y="1279349"/>
                  </a:lnTo>
                  <a:lnTo>
                    <a:pt x="7802" y="1237531"/>
                  </a:lnTo>
                  <a:lnTo>
                    <a:pt x="0" y="1189494"/>
                  </a:lnTo>
                  <a:lnTo>
                    <a:pt x="0" y="152400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400" y="0"/>
                  </a:lnTo>
                  <a:lnTo>
                    <a:pt x="2547594" y="0"/>
                  </a:lnTo>
                  <a:lnTo>
                    <a:pt x="2595631" y="7802"/>
                  </a:lnTo>
                  <a:lnTo>
                    <a:pt x="2637449" y="29504"/>
                  </a:lnTo>
                  <a:lnTo>
                    <a:pt x="2670489" y="62544"/>
                  </a:lnTo>
                  <a:lnTo>
                    <a:pt x="2692191" y="104363"/>
                  </a:lnTo>
                  <a:lnTo>
                    <a:pt x="2699994" y="152400"/>
                  </a:lnTo>
                  <a:lnTo>
                    <a:pt x="2699994" y="1189494"/>
                  </a:lnTo>
                  <a:lnTo>
                    <a:pt x="2692191" y="1237531"/>
                  </a:lnTo>
                  <a:lnTo>
                    <a:pt x="2670489" y="1279349"/>
                  </a:lnTo>
                  <a:lnTo>
                    <a:pt x="2637449" y="1312390"/>
                  </a:lnTo>
                  <a:lnTo>
                    <a:pt x="2595631" y="1334091"/>
                  </a:lnTo>
                  <a:lnTo>
                    <a:pt x="2547594" y="134189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Metin kutusu 35"/>
          <p:cNvSpPr txBox="1"/>
          <p:nvPr/>
        </p:nvSpPr>
        <p:spPr>
          <a:xfrm>
            <a:off x="9559928" y="4418605"/>
            <a:ext cx="1662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chemeClr val="bg1"/>
                </a:solidFill>
              </a:rPr>
              <a:t>Yerli Yerinde</a:t>
            </a:r>
          </a:p>
          <a:p>
            <a:pPr algn="ctr"/>
            <a:r>
              <a:rPr lang="tr-TR" sz="2000" dirty="0">
                <a:solidFill>
                  <a:schemeClr val="bg1"/>
                </a:solidFill>
              </a:rPr>
              <a:t>Yeterince</a:t>
            </a:r>
          </a:p>
        </p:txBody>
      </p:sp>
    </p:spTree>
    <p:extLst>
      <p:ext uri="{BB962C8B-B14F-4D97-AF65-F5344CB8AC3E}">
        <p14:creationId xmlns:p14="http://schemas.microsoft.com/office/powerpoint/2010/main" val="241211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3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11835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Çocuğunuzun Teknoloji ile İlişkisi Nasıl Olmalı?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434768" y="1647313"/>
            <a:ext cx="10369527" cy="1938992"/>
            <a:chOff x="554927" y="1881525"/>
            <a:chExt cx="10369527" cy="1938992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5" y="1881525"/>
              <a:ext cx="1017827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Ergenlik </a:t>
              </a:r>
              <a:r>
                <a:rPr lang="tr-TR" sz="2000" dirty="0">
                  <a:solidFill>
                    <a:srgbClr val="575757"/>
                  </a:solidFill>
                </a:rPr>
                <a:t>çağındaki çocuğunuza televizyonda gördüklerine eleştirel yaklaşabilmesi için </a:t>
              </a:r>
            </a:p>
            <a:p>
              <a:r>
                <a:rPr lang="tr-TR" sz="2000" b="1" u="sng" dirty="0">
                  <a:solidFill>
                    <a:srgbClr val="575757"/>
                  </a:solidFill>
                </a:rPr>
                <a:t>seyrettikleriyle ilgili sorular sorun.</a:t>
              </a:r>
              <a:r>
                <a:rPr lang="tr-TR" sz="2000" b="0" i="0" dirty="0">
                  <a:solidFill>
                    <a:srgbClr val="000000"/>
                  </a:solidFill>
                  <a:effectLst/>
                </a:rPr>
                <a:t> </a:t>
              </a:r>
            </a:p>
            <a:p>
              <a:r>
                <a:rPr lang="tr-TR" sz="2000" b="0" i="1" dirty="0">
                  <a:solidFill>
                    <a:srgbClr val="000000"/>
                  </a:solidFill>
                  <a:effectLst/>
                </a:rPr>
                <a:t>Örneğin;</a:t>
              </a:r>
            </a:p>
            <a:p>
              <a:r>
                <a:rPr lang="tr-TR" sz="2000" b="0" i="1" dirty="0">
                  <a:solidFill>
                    <a:srgbClr val="000000"/>
                  </a:solidFill>
                  <a:effectLst/>
                </a:rPr>
                <a:t>Gerçek yaşamda bu karakter gibi davranan birini tanıyor musun?</a:t>
              </a:r>
            </a:p>
            <a:p>
              <a:r>
                <a:rPr lang="tr-TR" sz="2000" b="0" i="1" dirty="0">
                  <a:solidFill>
                    <a:srgbClr val="000000"/>
                  </a:solidFill>
                  <a:effectLst/>
                </a:rPr>
                <a:t>Bu karakterin yerinde olmak ister miydin?</a:t>
              </a:r>
            </a:p>
            <a:p>
              <a:r>
                <a:rPr lang="tr-TR" sz="2000" b="0" i="1" dirty="0">
                  <a:solidFill>
                    <a:srgbClr val="000000"/>
                  </a:solidFill>
                  <a:effectLst/>
                </a:rPr>
                <a:t>Hangi sebeplerle bu karakterin yerinde olmak isterdin?” vb.</a:t>
              </a:r>
              <a:endParaRPr lang="tr-TR" sz="2000" b="1" i="1" u="sng" dirty="0">
                <a:solidFill>
                  <a:srgbClr val="575757"/>
                </a:solidFill>
              </a:endParaRP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434769" y="3729441"/>
            <a:ext cx="8845866" cy="400110"/>
            <a:chOff x="554927" y="1944585"/>
            <a:chExt cx="9651773" cy="400110"/>
          </a:xfrm>
        </p:grpSpPr>
        <p:sp>
          <p:nvSpPr>
            <p:cNvPr id="29" name="Metin kutusu 28"/>
            <p:cNvSpPr txBox="1"/>
            <p:nvPr/>
          </p:nvSpPr>
          <p:spPr>
            <a:xfrm>
              <a:off x="746176" y="1944585"/>
              <a:ext cx="9460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Teknoloji dünyasında </a:t>
              </a:r>
              <a:r>
                <a:rPr lang="tr-TR" sz="2000" dirty="0">
                  <a:solidFill>
                    <a:srgbClr val="575757"/>
                  </a:solidFill>
                </a:rPr>
                <a:t>çocuğunuzla üzerinde </a:t>
              </a:r>
              <a:r>
                <a:rPr lang="tr-TR" sz="2000" b="1" dirty="0">
                  <a:solidFill>
                    <a:srgbClr val="575757"/>
                  </a:solidFill>
                </a:rPr>
                <a:t>konuşabileceğiniz ortak bir konu </a:t>
              </a:r>
              <a:r>
                <a:rPr lang="tr-TR" sz="2000" dirty="0">
                  <a:solidFill>
                    <a:srgbClr val="575757"/>
                  </a:solidFill>
                </a:rPr>
                <a:t>edinin.</a:t>
              </a:r>
            </a:p>
          </p:txBody>
        </p:sp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054640"/>
              <a:ext cx="191250" cy="180000"/>
            </a:xfrm>
            <a:prstGeom prst="rect">
              <a:avLst/>
            </a:prstGeom>
          </p:spPr>
        </p:pic>
      </p:grpSp>
      <p:grpSp>
        <p:nvGrpSpPr>
          <p:cNvPr id="31" name="Grup 30"/>
          <p:cNvGrpSpPr/>
          <p:nvPr/>
        </p:nvGrpSpPr>
        <p:grpSpPr>
          <a:xfrm>
            <a:off x="434766" y="4549073"/>
            <a:ext cx="8606350" cy="707886"/>
            <a:chOff x="533905" y="1650302"/>
            <a:chExt cx="8606350" cy="707886"/>
          </a:xfrm>
        </p:grpSpPr>
        <p:sp>
          <p:nvSpPr>
            <p:cNvPr id="32" name="Metin kutusu 31"/>
            <p:cNvSpPr txBox="1"/>
            <p:nvPr/>
          </p:nvSpPr>
          <p:spPr>
            <a:xfrm>
              <a:off x="746176" y="1650302"/>
              <a:ext cx="83940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Televizyon, bilgisayar, cep telefonu, tablet vb. kullanımının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kurallarını çocuğunuzla birlikte </a:t>
              </a:r>
              <a:r>
                <a:rPr lang="tr-TR" sz="2000" dirty="0">
                  <a:solidFill>
                    <a:srgbClr val="575757"/>
                  </a:solidFill>
                </a:rPr>
                <a:t>belirleyin.</a:t>
              </a: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905" y="1824245"/>
              <a:ext cx="191250" cy="180000"/>
            </a:xfrm>
            <a:prstGeom prst="rect">
              <a:avLst/>
            </a:prstGeom>
          </p:spPr>
        </p:pic>
      </p:grpSp>
      <p:grpSp>
        <p:nvGrpSpPr>
          <p:cNvPr id="2" name="Grup 1"/>
          <p:cNvGrpSpPr/>
          <p:nvPr/>
        </p:nvGrpSpPr>
        <p:grpSpPr>
          <a:xfrm>
            <a:off x="9041116" y="4038293"/>
            <a:ext cx="2700020" cy="1342390"/>
            <a:chOff x="7315511" y="4313587"/>
            <a:chExt cx="2700020" cy="1342390"/>
          </a:xfrm>
        </p:grpSpPr>
        <p:sp>
          <p:nvSpPr>
            <p:cNvPr id="34" name="object 20"/>
            <p:cNvSpPr/>
            <p:nvPr/>
          </p:nvSpPr>
          <p:spPr>
            <a:xfrm>
              <a:off x="7315511" y="4313587"/>
              <a:ext cx="2700020" cy="1342390"/>
            </a:xfrm>
            <a:custGeom>
              <a:avLst/>
              <a:gdLst/>
              <a:ahLst/>
              <a:cxnLst/>
              <a:rect l="l" t="t" r="r" b="b"/>
              <a:pathLst>
                <a:path w="2700020" h="1342389">
                  <a:moveTo>
                    <a:pt x="2547594" y="0"/>
                  </a:moveTo>
                  <a:lnTo>
                    <a:pt x="152400" y="0"/>
                  </a:lnTo>
                  <a:lnTo>
                    <a:pt x="104363" y="7802"/>
                  </a:lnTo>
                  <a:lnTo>
                    <a:pt x="62544" y="29504"/>
                  </a:lnTo>
                  <a:lnTo>
                    <a:pt x="29504" y="62544"/>
                  </a:lnTo>
                  <a:lnTo>
                    <a:pt x="7802" y="104363"/>
                  </a:lnTo>
                  <a:lnTo>
                    <a:pt x="0" y="152400"/>
                  </a:lnTo>
                  <a:lnTo>
                    <a:pt x="0" y="1189494"/>
                  </a:lnTo>
                  <a:lnTo>
                    <a:pt x="7802" y="1237531"/>
                  </a:lnTo>
                  <a:lnTo>
                    <a:pt x="29504" y="1279349"/>
                  </a:lnTo>
                  <a:lnTo>
                    <a:pt x="62544" y="1312390"/>
                  </a:lnTo>
                  <a:lnTo>
                    <a:pt x="104363" y="1334091"/>
                  </a:lnTo>
                  <a:lnTo>
                    <a:pt x="152400" y="1341894"/>
                  </a:lnTo>
                  <a:lnTo>
                    <a:pt x="2547594" y="1341894"/>
                  </a:lnTo>
                  <a:lnTo>
                    <a:pt x="2595631" y="1334091"/>
                  </a:lnTo>
                  <a:lnTo>
                    <a:pt x="2637449" y="1312390"/>
                  </a:lnTo>
                  <a:lnTo>
                    <a:pt x="2670489" y="1279349"/>
                  </a:lnTo>
                  <a:lnTo>
                    <a:pt x="2692191" y="1237531"/>
                  </a:lnTo>
                  <a:lnTo>
                    <a:pt x="2699994" y="1189494"/>
                  </a:lnTo>
                  <a:lnTo>
                    <a:pt x="2699994" y="152400"/>
                  </a:lnTo>
                  <a:lnTo>
                    <a:pt x="2692191" y="104363"/>
                  </a:lnTo>
                  <a:lnTo>
                    <a:pt x="2670489" y="62544"/>
                  </a:lnTo>
                  <a:lnTo>
                    <a:pt x="2637449" y="29504"/>
                  </a:lnTo>
                  <a:lnTo>
                    <a:pt x="2595631" y="7802"/>
                  </a:lnTo>
                  <a:lnTo>
                    <a:pt x="2547594" y="0"/>
                  </a:lnTo>
                  <a:close/>
                </a:path>
              </a:pathLst>
            </a:custGeom>
            <a:solidFill>
              <a:srgbClr val="E622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1"/>
            <p:cNvSpPr/>
            <p:nvPr/>
          </p:nvSpPr>
          <p:spPr>
            <a:xfrm>
              <a:off x="7315511" y="4313587"/>
              <a:ext cx="2700020" cy="1342390"/>
            </a:xfrm>
            <a:custGeom>
              <a:avLst/>
              <a:gdLst/>
              <a:ahLst/>
              <a:cxnLst/>
              <a:rect l="l" t="t" r="r" b="b"/>
              <a:pathLst>
                <a:path w="2700020" h="1342389">
                  <a:moveTo>
                    <a:pt x="2547594" y="1341894"/>
                  </a:moveTo>
                  <a:lnTo>
                    <a:pt x="152400" y="1341894"/>
                  </a:lnTo>
                  <a:lnTo>
                    <a:pt x="104363" y="1334091"/>
                  </a:lnTo>
                  <a:lnTo>
                    <a:pt x="62544" y="1312390"/>
                  </a:lnTo>
                  <a:lnTo>
                    <a:pt x="29504" y="1279349"/>
                  </a:lnTo>
                  <a:lnTo>
                    <a:pt x="7802" y="1237531"/>
                  </a:lnTo>
                  <a:lnTo>
                    <a:pt x="0" y="1189494"/>
                  </a:lnTo>
                  <a:lnTo>
                    <a:pt x="0" y="152400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400" y="0"/>
                  </a:lnTo>
                  <a:lnTo>
                    <a:pt x="2547594" y="0"/>
                  </a:lnTo>
                  <a:lnTo>
                    <a:pt x="2595631" y="7802"/>
                  </a:lnTo>
                  <a:lnTo>
                    <a:pt x="2637449" y="29504"/>
                  </a:lnTo>
                  <a:lnTo>
                    <a:pt x="2670489" y="62544"/>
                  </a:lnTo>
                  <a:lnTo>
                    <a:pt x="2692191" y="104363"/>
                  </a:lnTo>
                  <a:lnTo>
                    <a:pt x="2699994" y="152400"/>
                  </a:lnTo>
                  <a:lnTo>
                    <a:pt x="2699994" y="1189494"/>
                  </a:lnTo>
                  <a:lnTo>
                    <a:pt x="2692191" y="1237531"/>
                  </a:lnTo>
                  <a:lnTo>
                    <a:pt x="2670489" y="1279349"/>
                  </a:lnTo>
                  <a:lnTo>
                    <a:pt x="2637449" y="1312390"/>
                  </a:lnTo>
                  <a:lnTo>
                    <a:pt x="2595631" y="1334091"/>
                  </a:lnTo>
                  <a:lnTo>
                    <a:pt x="2547594" y="134189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Metin kutusu 35"/>
          <p:cNvSpPr txBox="1"/>
          <p:nvPr/>
        </p:nvSpPr>
        <p:spPr>
          <a:xfrm>
            <a:off x="9559928" y="4355545"/>
            <a:ext cx="1662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chemeClr val="bg1"/>
                </a:solidFill>
              </a:rPr>
              <a:t>Yerli Yerinde</a:t>
            </a:r>
          </a:p>
          <a:p>
            <a:pPr algn="ctr"/>
            <a:r>
              <a:rPr lang="tr-TR" sz="2000" dirty="0">
                <a:solidFill>
                  <a:schemeClr val="bg1"/>
                </a:solidFill>
              </a:rPr>
              <a:t>Yeterince</a:t>
            </a:r>
          </a:p>
        </p:txBody>
      </p:sp>
    </p:spTree>
    <p:extLst>
      <p:ext uri="{BB962C8B-B14F-4D97-AF65-F5344CB8AC3E}">
        <p14:creationId xmlns:p14="http://schemas.microsoft.com/office/powerpoint/2010/main" val="159920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3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11384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Çocuğunuzun Teknoloji ile İlişkisi Nasıl Olmalı?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451359" y="2459529"/>
            <a:ext cx="10369527" cy="400110"/>
            <a:chOff x="554927" y="1881525"/>
            <a:chExt cx="10369527" cy="40011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5" y="1881525"/>
              <a:ext cx="10178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Televizyon, bilgisayar vb. araçları </a:t>
              </a:r>
              <a:r>
                <a:rPr lang="tr-TR" sz="2000" b="1" u="sng" dirty="0">
                  <a:solidFill>
                    <a:srgbClr val="575757"/>
                  </a:solidFill>
                </a:rPr>
                <a:t>asla çocuk bakıcısı </a:t>
              </a:r>
              <a:r>
                <a:rPr lang="tr-TR" sz="2000" dirty="0">
                  <a:solidFill>
                    <a:srgbClr val="575757"/>
                  </a:solidFill>
                </a:rPr>
                <a:t>olarak kullanmayın.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451359" y="3123346"/>
            <a:ext cx="9179825" cy="400110"/>
            <a:chOff x="554927" y="1881525"/>
            <a:chExt cx="9179825" cy="400110"/>
          </a:xfrm>
        </p:grpSpPr>
        <p:sp>
          <p:nvSpPr>
            <p:cNvPr id="20" name="Metin kutusu 19"/>
            <p:cNvSpPr txBox="1"/>
            <p:nvPr/>
          </p:nvSpPr>
          <p:spPr>
            <a:xfrm>
              <a:off x="746176" y="1881525"/>
              <a:ext cx="8988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Bilgisayar, tablet vb. kullanımını </a:t>
              </a:r>
              <a:r>
                <a:rPr lang="tr-TR" sz="2000" b="1" dirty="0">
                  <a:solidFill>
                    <a:srgbClr val="575757"/>
                  </a:solidFill>
                </a:rPr>
                <a:t>disiplin-ödül aracı hâline </a:t>
              </a:r>
              <a:r>
                <a:rPr lang="tr-TR" sz="2000" b="1" u="sng" dirty="0">
                  <a:solidFill>
                    <a:srgbClr val="575757"/>
                  </a:solidFill>
                </a:rPr>
                <a:t>getirmeyin.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439703" y="3874837"/>
            <a:ext cx="9651773" cy="707886"/>
            <a:chOff x="554927" y="1881525"/>
            <a:chExt cx="9651773" cy="707886"/>
          </a:xfrm>
        </p:grpSpPr>
        <p:sp>
          <p:nvSpPr>
            <p:cNvPr id="29" name="Metin kutusu 28"/>
            <p:cNvSpPr txBox="1"/>
            <p:nvPr/>
          </p:nvSpPr>
          <p:spPr>
            <a:xfrm>
              <a:off x="746176" y="1881525"/>
              <a:ext cx="94605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İnternet ortamında insanları gerçekten tanımanın </a:t>
              </a:r>
              <a:r>
                <a:rPr lang="tr-TR" sz="2000" dirty="0">
                  <a:solidFill>
                    <a:srgbClr val="575757"/>
                  </a:solidFill>
                </a:rPr>
                <a:t>oldukça 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güç </a:t>
              </a:r>
              <a:r>
                <a:rPr lang="tr-TR" sz="2000" dirty="0">
                  <a:solidFill>
                    <a:srgbClr val="575757"/>
                  </a:solidFill>
                </a:rPr>
                <a:t>olduğunu çocuğunuza anlatın.</a:t>
              </a:r>
            </a:p>
          </p:txBody>
        </p:sp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" name="Grup 1"/>
          <p:cNvGrpSpPr/>
          <p:nvPr/>
        </p:nvGrpSpPr>
        <p:grpSpPr>
          <a:xfrm>
            <a:off x="9041116" y="4101353"/>
            <a:ext cx="2700020" cy="1342390"/>
            <a:chOff x="7315511" y="4313587"/>
            <a:chExt cx="2700020" cy="1342390"/>
          </a:xfrm>
        </p:grpSpPr>
        <p:sp>
          <p:nvSpPr>
            <p:cNvPr id="34" name="object 20"/>
            <p:cNvSpPr/>
            <p:nvPr/>
          </p:nvSpPr>
          <p:spPr>
            <a:xfrm>
              <a:off x="7315511" y="4313587"/>
              <a:ext cx="2700020" cy="1342390"/>
            </a:xfrm>
            <a:custGeom>
              <a:avLst/>
              <a:gdLst/>
              <a:ahLst/>
              <a:cxnLst/>
              <a:rect l="l" t="t" r="r" b="b"/>
              <a:pathLst>
                <a:path w="2700020" h="1342389">
                  <a:moveTo>
                    <a:pt x="2547594" y="0"/>
                  </a:moveTo>
                  <a:lnTo>
                    <a:pt x="152400" y="0"/>
                  </a:lnTo>
                  <a:lnTo>
                    <a:pt x="104363" y="7802"/>
                  </a:lnTo>
                  <a:lnTo>
                    <a:pt x="62544" y="29504"/>
                  </a:lnTo>
                  <a:lnTo>
                    <a:pt x="29504" y="62544"/>
                  </a:lnTo>
                  <a:lnTo>
                    <a:pt x="7802" y="104363"/>
                  </a:lnTo>
                  <a:lnTo>
                    <a:pt x="0" y="152400"/>
                  </a:lnTo>
                  <a:lnTo>
                    <a:pt x="0" y="1189494"/>
                  </a:lnTo>
                  <a:lnTo>
                    <a:pt x="7802" y="1237531"/>
                  </a:lnTo>
                  <a:lnTo>
                    <a:pt x="29504" y="1279349"/>
                  </a:lnTo>
                  <a:lnTo>
                    <a:pt x="62544" y="1312390"/>
                  </a:lnTo>
                  <a:lnTo>
                    <a:pt x="104363" y="1334091"/>
                  </a:lnTo>
                  <a:lnTo>
                    <a:pt x="152400" y="1341894"/>
                  </a:lnTo>
                  <a:lnTo>
                    <a:pt x="2547594" y="1341894"/>
                  </a:lnTo>
                  <a:lnTo>
                    <a:pt x="2595631" y="1334091"/>
                  </a:lnTo>
                  <a:lnTo>
                    <a:pt x="2637449" y="1312390"/>
                  </a:lnTo>
                  <a:lnTo>
                    <a:pt x="2670489" y="1279349"/>
                  </a:lnTo>
                  <a:lnTo>
                    <a:pt x="2692191" y="1237531"/>
                  </a:lnTo>
                  <a:lnTo>
                    <a:pt x="2699994" y="1189494"/>
                  </a:lnTo>
                  <a:lnTo>
                    <a:pt x="2699994" y="152400"/>
                  </a:lnTo>
                  <a:lnTo>
                    <a:pt x="2692191" y="104363"/>
                  </a:lnTo>
                  <a:lnTo>
                    <a:pt x="2670489" y="62544"/>
                  </a:lnTo>
                  <a:lnTo>
                    <a:pt x="2637449" y="29504"/>
                  </a:lnTo>
                  <a:lnTo>
                    <a:pt x="2595631" y="7802"/>
                  </a:lnTo>
                  <a:lnTo>
                    <a:pt x="2547594" y="0"/>
                  </a:lnTo>
                  <a:close/>
                </a:path>
              </a:pathLst>
            </a:custGeom>
            <a:solidFill>
              <a:srgbClr val="E622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1"/>
            <p:cNvSpPr/>
            <p:nvPr/>
          </p:nvSpPr>
          <p:spPr>
            <a:xfrm>
              <a:off x="7315511" y="4313587"/>
              <a:ext cx="2700020" cy="1342390"/>
            </a:xfrm>
            <a:custGeom>
              <a:avLst/>
              <a:gdLst/>
              <a:ahLst/>
              <a:cxnLst/>
              <a:rect l="l" t="t" r="r" b="b"/>
              <a:pathLst>
                <a:path w="2700020" h="1342389">
                  <a:moveTo>
                    <a:pt x="2547594" y="1341894"/>
                  </a:moveTo>
                  <a:lnTo>
                    <a:pt x="152400" y="1341894"/>
                  </a:lnTo>
                  <a:lnTo>
                    <a:pt x="104363" y="1334091"/>
                  </a:lnTo>
                  <a:lnTo>
                    <a:pt x="62544" y="1312390"/>
                  </a:lnTo>
                  <a:lnTo>
                    <a:pt x="29504" y="1279349"/>
                  </a:lnTo>
                  <a:lnTo>
                    <a:pt x="7802" y="1237531"/>
                  </a:lnTo>
                  <a:lnTo>
                    <a:pt x="0" y="1189494"/>
                  </a:lnTo>
                  <a:lnTo>
                    <a:pt x="0" y="152400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400" y="0"/>
                  </a:lnTo>
                  <a:lnTo>
                    <a:pt x="2547594" y="0"/>
                  </a:lnTo>
                  <a:lnTo>
                    <a:pt x="2595631" y="7802"/>
                  </a:lnTo>
                  <a:lnTo>
                    <a:pt x="2637449" y="29504"/>
                  </a:lnTo>
                  <a:lnTo>
                    <a:pt x="2670489" y="62544"/>
                  </a:lnTo>
                  <a:lnTo>
                    <a:pt x="2692191" y="104363"/>
                  </a:lnTo>
                  <a:lnTo>
                    <a:pt x="2699994" y="152400"/>
                  </a:lnTo>
                  <a:lnTo>
                    <a:pt x="2699994" y="1189494"/>
                  </a:lnTo>
                  <a:lnTo>
                    <a:pt x="2692191" y="1237531"/>
                  </a:lnTo>
                  <a:lnTo>
                    <a:pt x="2670489" y="1279349"/>
                  </a:lnTo>
                  <a:lnTo>
                    <a:pt x="2637449" y="1312390"/>
                  </a:lnTo>
                  <a:lnTo>
                    <a:pt x="2595631" y="1334091"/>
                  </a:lnTo>
                  <a:lnTo>
                    <a:pt x="2547594" y="134189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Metin kutusu 35"/>
          <p:cNvSpPr txBox="1"/>
          <p:nvPr/>
        </p:nvSpPr>
        <p:spPr>
          <a:xfrm>
            <a:off x="9559928" y="4418605"/>
            <a:ext cx="1662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chemeClr val="bg1"/>
                </a:solidFill>
              </a:rPr>
              <a:t>Yerli Yerinde</a:t>
            </a:r>
          </a:p>
          <a:p>
            <a:pPr algn="ctr"/>
            <a:r>
              <a:rPr lang="tr-TR" sz="2000" dirty="0">
                <a:solidFill>
                  <a:schemeClr val="bg1"/>
                </a:solidFill>
              </a:rPr>
              <a:t>Yeterince</a:t>
            </a:r>
          </a:p>
        </p:txBody>
      </p:sp>
      <p:grpSp>
        <p:nvGrpSpPr>
          <p:cNvPr id="31" name="Grup 30"/>
          <p:cNvGrpSpPr/>
          <p:nvPr/>
        </p:nvGrpSpPr>
        <p:grpSpPr>
          <a:xfrm>
            <a:off x="451359" y="1558350"/>
            <a:ext cx="8585328" cy="707886"/>
            <a:chOff x="554927" y="1881525"/>
            <a:chExt cx="8585328" cy="707886"/>
          </a:xfrm>
        </p:grpSpPr>
        <p:sp>
          <p:nvSpPr>
            <p:cNvPr id="32" name="Metin kutusu 31"/>
            <p:cNvSpPr txBox="1"/>
            <p:nvPr/>
          </p:nvSpPr>
          <p:spPr>
            <a:xfrm>
              <a:off x="746176" y="1881525"/>
              <a:ext cx="83940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Çocuğunuzun ekran başında geçireceği günlük süre için mutlaka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bir </a:t>
              </a:r>
              <a:r>
                <a:rPr lang="tr-TR" sz="2000" b="1" dirty="0">
                  <a:solidFill>
                    <a:srgbClr val="575757"/>
                  </a:solidFill>
                </a:rPr>
                <a:t>zaman sınırlaması </a:t>
              </a:r>
              <a:r>
                <a:rPr lang="tr-TR" sz="2000" dirty="0">
                  <a:solidFill>
                    <a:srgbClr val="575757"/>
                  </a:solidFill>
                </a:rPr>
                <a:t>getirin.</a:t>
              </a: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071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8000" t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EE7430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73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Sebepleri neler olabilir?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EE7430"/>
              </a:solidFill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554927" y="2066572"/>
            <a:ext cx="7027160" cy="400110"/>
            <a:chOff x="554927" y="1881525"/>
            <a:chExt cx="7027160" cy="40011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6835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Kontrolsüz ve </a:t>
              </a:r>
              <a:r>
                <a:rPr lang="tr-TR" sz="2000" b="1" dirty="0">
                  <a:solidFill>
                    <a:srgbClr val="575757"/>
                  </a:solidFill>
                </a:rPr>
                <a:t>ölçüsüz kullanımın </a:t>
              </a:r>
              <a:r>
                <a:rPr lang="tr-TR" sz="2000" dirty="0">
                  <a:solidFill>
                    <a:srgbClr val="575757"/>
                  </a:solidFill>
                </a:rPr>
                <a:t>ne olduğuna dair </a:t>
              </a:r>
              <a:r>
                <a:rPr lang="tr-TR" sz="2000" b="1" dirty="0">
                  <a:solidFill>
                    <a:srgbClr val="575757"/>
                  </a:solidFill>
                </a:rPr>
                <a:t>bilgi eksikliği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681971"/>
            <a:ext cx="6130696" cy="400110"/>
            <a:chOff x="554927" y="1881525"/>
            <a:chExt cx="6130696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59394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Bağımlılığın sonuçlarını bilmemek </a:t>
              </a:r>
              <a:r>
                <a:rPr lang="tr-TR" sz="2000" dirty="0">
                  <a:solidFill>
                    <a:srgbClr val="575757"/>
                  </a:solidFill>
                </a:rPr>
                <a:t>veya önemsememek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3331225"/>
            <a:ext cx="4326485" cy="400110"/>
            <a:chOff x="554927" y="1881525"/>
            <a:chExt cx="4326485" cy="400110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41352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Merak duygusunu </a:t>
              </a:r>
              <a:r>
                <a:rPr lang="tr-TR" sz="2000" dirty="0">
                  <a:solidFill>
                    <a:srgbClr val="575757"/>
                  </a:solidFill>
                </a:rPr>
                <a:t>kontrol edememek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951887"/>
            <a:ext cx="5340993" cy="400110"/>
            <a:chOff x="554927" y="1881525"/>
            <a:chExt cx="5340993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51497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Bağımlı arkadaş çevresinin </a:t>
              </a:r>
              <a:r>
                <a:rPr lang="tr-TR" sz="2000" dirty="0">
                  <a:solidFill>
                    <a:srgbClr val="575757"/>
                  </a:solidFill>
                </a:rPr>
                <a:t>içerisinde bulunmak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6" name="Rectangle 13">
            <a:extLst>
              <a:ext uri="{FF2B5EF4-FFF2-40B4-BE49-F238E27FC236}">
                <a16:creationId xmlns:a16="http://schemas.microsoft.com/office/drawing/2014/main" id="{2BC7E32E-A02E-5146-9FEA-A8A22A0D7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1025" y="5785083"/>
            <a:ext cx="190807" cy="60284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B2B2B2"/>
              </a:solidFill>
            </a:endParaRP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F113AC9C-8608-F74B-B847-D8FE23B148E9}"/>
              </a:ext>
            </a:extLst>
          </p:cNvPr>
          <p:cNvSpPr txBox="1"/>
          <p:nvPr/>
        </p:nvSpPr>
        <p:spPr>
          <a:xfrm>
            <a:off x="11495712" y="585567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2400" b="1" dirty="0">
                <a:solidFill>
                  <a:srgbClr val="DADADA"/>
                </a:solidFill>
              </a:rPr>
              <a:t>0</a:t>
            </a:r>
            <a:fld id="{D0F2F3F1-5144-AF4A-8EAB-513566FC3542}" type="slidenum">
              <a:rPr lang="tr-TR" sz="2400" b="1" smtClean="0">
                <a:solidFill>
                  <a:srgbClr val="DADADA"/>
                </a:solidFill>
              </a:rPr>
              <a:t>5</a:t>
            </a:fld>
            <a:endParaRPr lang="tr-TR" sz="2400" b="1" dirty="0">
              <a:solidFill>
                <a:srgbClr val="DAD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8000" t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73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Sebepleri neler olabilir?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1524144"/>
            <a:ext cx="5691795" cy="400110"/>
            <a:chOff x="554927" y="1881525"/>
            <a:chExt cx="5691795" cy="40011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55005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Can sıkıntısı </a:t>
              </a:r>
              <a:r>
                <a:rPr lang="tr-TR" sz="2000" dirty="0">
                  <a:solidFill>
                    <a:srgbClr val="575757"/>
                  </a:solidFill>
                </a:rPr>
                <a:t>ve yapacak daha iyi bir şey bulamamak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126988"/>
            <a:ext cx="6787543" cy="400110"/>
            <a:chOff x="554927" y="1881525"/>
            <a:chExt cx="6787543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65962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Dışlanma korkusu</a:t>
              </a:r>
              <a:r>
                <a:rPr lang="tr-TR" sz="2000" dirty="0">
                  <a:solidFill>
                    <a:srgbClr val="575757"/>
                  </a:solidFill>
                </a:rPr>
                <a:t>yla arkadaşlarının her istediğini kabul etmek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2740102"/>
            <a:ext cx="6630257" cy="707886"/>
            <a:chOff x="554927" y="1881525"/>
            <a:chExt cx="6630257" cy="707886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64390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Problemleri nasıl çözeceğini bilmemek </a:t>
              </a:r>
              <a:r>
                <a:rPr lang="tr-TR" sz="2000" dirty="0">
                  <a:solidFill>
                    <a:srgbClr val="575757"/>
                  </a:solidFill>
                </a:rPr>
                <a:t>ve  sorunları çözmek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yerine teknolojiye yönelmek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653281"/>
            <a:ext cx="5999956" cy="400110"/>
            <a:chOff x="554927" y="1881525"/>
            <a:chExt cx="5999956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58087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Sosyal ilişki </a:t>
              </a:r>
              <a:r>
                <a:rPr lang="tr-TR" sz="2000" dirty="0">
                  <a:solidFill>
                    <a:srgbClr val="575757"/>
                  </a:solidFill>
                </a:rPr>
                <a:t>kuramamak ya da kurarken güçlük çekmek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554927" y="4322110"/>
            <a:ext cx="5966292" cy="707886"/>
            <a:chOff x="554927" y="1881525"/>
            <a:chExt cx="5966292" cy="707886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5775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Gerçek dünyada başarılamayan şeyleri  </a:t>
              </a:r>
              <a:r>
                <a:rPr lang="tr-TR" sz="2000" b="1" dirty="0">
                  <a:solidFill>
                    <a:srgbClr val="575757"/>
                  </a:solidFill>
                </a:rPr>
                <a:t>sanal dünyada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elde etmeye çalışmak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40" name="Rectangle 13">
            <a:extLst>
              <a:ext uri="{FF2B5EF4-FFF2-40B4-BE49-F238E27FC236}">
                <a16:creationId xmlns:a16="http://schemas.microsoft.com/office/drawing/2014/main" id="{30AE10ED-D1D3-8949-9FED-F1A70833A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1025" y="5785083"/>
            <a:ext cx="190807" cy="60284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B2B2B2"/>
              </a:solidFill>
            </a:endParaRP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2AEC59AC-85A7-B243-8300-05E14A11B15B}"/>
              </a:ext>
            </a:extLst>
          </p:cNvPr>
          <p:cNvSpPr txBox="1"/>
          <p:nvPr/>
        </p:nvSpPr>
        <p:spPr>
          <a:xfrm>
            <a:off x="11495712" y="585567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2400" b="1" dirty="0">
                <a:solidFill>
                  <a:srgbClr val="DADADA"/>
                </a:solidFill>
              </a:rPr>
              <a:t>0</a:t>
            </a:r>
            <a:fld id="{D0F2F3F1-5144-AF4A-8EAB-513566FC3542}" type="slidenum">
              <a:rPr lang="tr-TR" sz="2400" b="1" smtClean="0">
                <a:solidFill>
                  <a:srgbClr val="DADADA"/>
                </a:solidFill>
              </a:rPr>
              <a:t>6</a:t>
            </a:fld>
            <a:endParaRPr lang="tr-TR" sz="2400" b="1" dirty="0">
              <a:solidFill>
                <a:srgbClr val="DAD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346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Kimler risk altında?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1827439"/>
            <a:ext cx="6261438" cy="400110"/>
            <a:chOff x="554927" y="1881525"/>
            <a:chExt cx="6261438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6070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Spordan uzak duran ve </a:t>
              </a:r>
              <a:r>
                <a:rPr lang="tr-TR" sz="2000" b="1" dirty="0">
                  <a:solidFill>
                    <a:srgbClr val="575757"/>
                  </a:solidFill>
                </a:rPr>
                <a:t>hareketsiz yaşamı  </a:t>
              </a:r>
              <a:r>
                <a:rPr lang="tr-TR" sz="2000" dirty="0">
                  <a:solidFill>
                    <a:srgbClr val="575757"/>
                  </a:solidFill>
                </a:rPr>
                <a:t>tercih edenler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554927" y="2496993"/>
            <a:ext cx="6287250" cy="369332"/>
            <a:chOff x="554927" y="2447025"/>
            <a:chExt cx="6287250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Olumsuz ve </a:t>
              </a:r>
              <a:r>
                <a:rPr lang="tr-TR" b="1" dirty="0">
                  <a:solidFill>
                    <a:srgbClr val="575757"/>
                  </a:solidFill>
                </a:rPr>
                <a:t>bağımlı arkadaş çevresi </a:t>
              </a:r>
              <a:r>
                <a:rPr lang="tr-TR" dirty="0">
                  <a:solidFill>
                    <a:srgbClr val="575757"/>
                  </a:solidFill>
                </a:rPr>
                <a:t>bulunanlar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554927" y="3143495"/>
            <a:ext cx="6287250" cy="646331"/>
            <a:chOff x="554927" y="2970954"/>
            <a:chExt cx="6287250" cy="646331"/>
          </a:xfrm>
        </p:grpSpPr>
        <p:sp>
          <p:nvSpPr>
            <p:cNvPr id="36" name="Dikdörtgen 35"/>
            <p:cNvSpPr/>
            <p:nvPr/>
          </p:nvSpPr>
          <p:spPr>
            <a:xfrm>
              <a:off x="746177" y="297095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b="1" dirty="0">
                  <a:solidFill>
                    <a:srgbClr val="575757"/>
                  </a:solidFill>
                </a:rPr>
                <a:t>Ders başarısı </a:t>
              </a:r>
              <a:r>
                <a:rPr lang="tr-TR" dirty="0">
                  <a:solidFill>
                    <a:srgbClr val="575757"/>
                  </a:solidFill>
                </a:rPr>
                <a:t>sürekli düşük olan ya da  okul dışı faaliyetlere karşı isteksiz olanlar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38" name="Grup 37"/>
          <p:cNvGrpSpPr/>
          <p:nvPr/>
        </p:nvGrpSpPr>
        <p:grpSpPr>
          <a:xfrm>
            <a:off x="554927" y="3867887"/>
            <a:ext cx="6287250" cy="646331"/>
            <a:chOff x="554927" y="2970954"/>
            <a:chExt cx="6287250" cy="646331"/>
          </a:xfrm>
        </p:grpSpPr>
        <p:sp>
          <p:nvSpPr>
            <p:cNvPr id="39" name="Dikdörtgen 38"/>
            <p:cNvSpPr/>
            <p:nvPr/>
          </p:nvSpPr>
          <p:spPr>
            <a:xfrm>
              <a:off x="746177" y="297095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Arkadaş edinme, </a:t>
              </a:r>
              <a:r>
                <a:rPr lang="tr-TR" b="1" dirty="0">
                  <a:solidFill>
                    <a:srgbClr val="575757"/>
                  </a:solidFill>
                </a:rPr>
                <a:t>iletişim kurma </a:t>
              </a:r>
              <a:r>
                <a:rPr lang="tr-TR" dirty="0">
                  <a:solidFill>
                    <a:srgbClr val="575757"/>
                  </a:solidFill>
                </a:rPr>
                <a:t>ve iletişimi  devam ettirme </a:t>
              </a:r>
              <a:r>
                <a:rPr lang="tr-TR" b="1" dirty="0">
                  <a:solidFill>
                    <a:srgbClr val="575757"/>
                  </a:solidFill>
                </a:rPr>
                <a:t>becerileri az olanlar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2000" t="-1000" r="-10000" b="-8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06494A27-077B-8140-B6CD-4085425D2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1025" y="5785083"/>
            <a:ext cx="190807" cy="60284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B2B2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3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346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Kimler risk altında?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1827439"/>
            <a:ext cx="7010040" cy="400110"/>
            <a:chOff x="554927" y="1881525"/>
            <a:chExt cx="7010040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68187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Aile içi çatışmalar </a:t>
              </a:r>
              <a:r>
                <a:rPr lang="tr-TR" sz="2000" dirty="0">
                  <a:solidFill>
                    <a:srgbClr val="575757"/>
                  </a:solidFill>
                </a:rPr>
                <a:t>yaşayan, sağlıklı  iletişimi olmayan aile üyeleri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554927" y="2496993"/>
            <a:ext cx="6818790" cy="646331"/>
            <a:chOff x="554927" y="2447025"/>
            <a:chExt cx="6550548" cy="646331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Hayatlarında </a:t>
              </a:r>
              <a:r>
                <a:rPr lang="tr-TR" b="1" dirty="0">
                  <a:solidFill>
                    <a:srgbClr val="575757"/>
                  </a:solidFill>
                </a:rPr>
                <a:t>kaliteli vakit </a:t>
              </a:r>
              <a:r>
                <a:rPr lang="tr-TR" dirty="0">
                  <a:solidFill>
                    <a:srgbClr val="575757"/>
                  </a:solidFill>
                </a:rPr>
                <a:t>geçirebileceği  </a:t>
              </a:r>
              <a:r>
                <a:rPr lang="tr-TR" b="1" dirty="0">
                  <a:solidFill>
                    <a:srgbClr val="575757"/>
                  </a:solidFill>
                </a:rPr>
                <a:t>aktiviteler </a:t>
              </a:r>
              <a:r>
                <a:rPr lang="tr-TR" dirty="0">
                  <a:solidFill>
                    <a:srgbClr val="575757"/>
                  </a:solidFill>
                </a:rPr>
                <a:t>bulunmayanlar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554927" y="3143495"/>
            <a:ext cx="6287250" cy="369332"/>
            <a:chOff x="554927" y="2970954"/>
            <a:chExt cx="6287250" cy="369332"/>
          </a:xfrm>
        </p:grpSpPr>
        <p:sp>
          <p:nvSpPr>
            <p:cNvPr id="36" name="Dikdörtgen 35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Sosyal ilişkilerinde </a:t>
              </a:r>
              <a:r>
                <a:rPr lang="tr-TR" b="1" dirty="0">
                  <a:solidFill>
                    <a:srgbClr val="575757"/>
                  </a:solidFill>
                </a:rPr>
                <a:t>kendini ifade etmekte güçlük </a:t>
              </a:r>
              <a:r>
                <a:rPr lang="tr-TR" dirty="0">
                  <a:solidFill>
                    <a:srgbClr val="575757"/>
                  </a:solidFill>
                </a:rPr>
                <a:t>yaşayanlar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38" name="Grup 37"/>
          <p:cNvGrpSpPr/>
          <p:nvPr/>
        </p:nvGrpSpPr>
        <p:grpSpPr>
          <a:xfrm>
            <a:off x="554927" y="3867887"/>
            <a:ext cx="6287250" cy="369332"/>
            <a:chOff x="554927" y="2970954"/>
            <a:chExt cx="6287250" cy="369332"/>
          </a:xfrm>
        </p:grpSpPr>
        <p:sp>
          <p:nvSpPr>
            <p:cNvPr id="39" name="Dikdörtgen 38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b="1" dirty="0">
                  <a:solidFill>
                    <a:srgbClr val="575757"/>
                  </a:solidFill>
                </a:rPr>
                <a:t>Aileleri </a:t>
              </a:r>
              <a:r>
                <a:rPr lang="tr-TR" dirty="0">
                  <a:solidFill>
                    <a:srgbClr val="575757"/>
                  </a:solidFill>
                </a:rPr>
                <a:t>teknolojiyi olumsuz ve </a:t>
              </a:r>
              <a:r>
                <a:rPr lang="tr-TR" b="1" dirty="0">
                  <a:solidFill>
                    <a:srgbClr val="575757"/>
                  </a:solidFill>
                </a:rPr>
                <a:t>bilinçsiz kullanan </a:t>
              </a:r>
              <a:r>
                <a:rPr lang="tr-TR" dirty="0">
                  <a:solidFill>
                    <a:srgbClr val="575757"/>
                  </a:solidFill>
                </a:rPr>
                <a:t>bireyler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b="-8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0586C835-66D6-8D4E-B072-D71FE9F6A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1025" y="5785083"/>
            <a:ext cx="190807" cy="60284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B2B2B2"/>
              </a:solidFill>
            </a:endParaRP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2E48E0D3-1ABC-E04F-B745-F11F1BC9536C}"/>
              </a:ext>
            </a:extLst>
          </p:cNvPr>
          <p:cNvSpPr txBox="1"/>
          <p:nvPr/>
        </p:nvSpPr>
        <p:spPr>
          <a:xfrm>
            <a:off x="11495712" y="585567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2400" b="1" dirty="0">
                <a:solidFill>
                  <a:srgbClr val="DADADA"/>
                </a:solidFill>
              </a:rPr>
              <a:t>0</a:t>
            </a:r>
            <a:fld id="{D0F2F3F1-5144-AF4A-8EAB-513566FC3542}" type="slidenum">
              <a:rPr lang="tr-TR" sz="2400" b="1" smtClean="0">
                <a:solidFill>
                  <a:srgbClr val="DADADA"/>
                </a:solidFill>
              </a:rPr>
              <a:t>8</a:t>
            </a:fld>
            <a:endParaRPr lang="tr-TR" sz="2400" b="1" dirty="0">
              <a:solidFill>
                <a:srgbClr val="DAD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4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/>
          <p:cNvSpPr/>
          <p:nvPr/>
        </p:nvSpPr>
        <p:spPr>
          <a:xfrm>
            <a:off x="0" y="0"/>
            <a:ext cx="12207985" cy="6800850"/>
          </a:xfrm>
          <a:prstGeom prst="rect">
            <a:avLst/>
          </a:prstGeom>
          <a:blipFill dpi="0" rotWithShape="1">
            <a:blip r:embed="rId3"/>
            <a:srcRect/>
            <a:stretch>
              <a:fillRect l="-29000" t="-9000" r="-27000" b="-93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4" y="541576"/>
            <a:ext cx="1005718" cy="2339102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05714" y="797511"/>
            <a:ext cx="65376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Hayatımızdaki gerçekler yerini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sanallığa bıraktıkça,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anı yaşama isteğimizi kaybederiz.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037C22F1-C8D5-1845-BDC5-B9C1D8480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1" y="5788053"/>
            <a:ext cx="3505200" cy="596900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7A8052C0-DBA8-314C-AA19-A7174C9C8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1025" y="5785083"/>
            <a:ext cx="190807" cy="60284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B2B2B2"/>
              </a:solidFill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9DBF5B35-1FD5-FB43-B7BE-F7B1BFDEC52A}"/>
              </a:ext>
            </a:extLst>
          </p:cNvPr>
          <p:cNvSpPr txBox="1"/>
          <p:nvPr/>
        </p:nvSpPr>
        <p:spPr>
          <a:xfrm>
            <a:off x="11441210" y="5855671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D0F2F3F1-5144-AF4A-8EAB-513566FC3542}" type="slidenum">
              <a:rPr lang="tr-TR" sz="2400" b="1" smtClean="0">
                <a:solidFill>
                  <a:srgbClr val="DADADA"/>
                </a:solidFill>
              </a:rPr>
              <a:t>9</a:t>
            </a:fld>
            <a:endParaRPr lang="tr-TR" sz="2400" b="1" dirty="0">
              <a:solidFill>
                <a:srgbClr val="DAD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2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3" grpId="0" animBg="1"/>
      <p:bldP spid="14" grpId="0"/>
      <p:bldP spid="15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2204</TotalTime>
  <Words>1641</Words>
  <Application>Microsoft Office PowerPoint</Application>
  <PresentationFormat>Geniş ekran</PresentationFormat>
  <Paragraphs>343</Paragraphs>
  <Slides>42</Slides>
  <Notes>39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hepsilisans2024</cp:lastModifiedBy>
  <cp:revision>344</cp:revision>
  <dcterms:created xsi:type="dcterms:W3CDTF">2016-11-17T08:54:28Z</dcterms:created>
  <dcterms:modified xsi:type="dcterms:W3CDTF">2024-11-03T21:20:02Z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jDocumentLabelXML">
    <vt:lpwstr>&lt;?xml version="1.0" encoding="us-ascii"?&gt;&lt;sisl xmlns:xsd="http://www.w3.org/2001/XMLSchema" xmlns:xsi="http://www.w3.org/2001/XMLSchema-instance" sislVersion="0" policy="06b88be1-581b-4ca2-b20f-13331b601e41" origin="userSelected" xmlns="http://www.boldonj</vt:lpwstr>
  </property>
  <property fmtid="{D5CDD505-2E9C-101B-9397-08002B2CF9AE}" pid="3" name="bjDocumentLabelXML-0">
    <vt:lpwstr>ames.com/2008/01/sie/internal/label"&gt;&lt;element uid="id_classification_unclassified" value="" /&gt;&lt;/sisl&gt;</vt:lpwstr>
  </property>
  <property fmtid="{D5CDD505-2E9C-101B-9397-08002B2CF9AE}" pid="4" name="bjLabelRefreshRequired">
    <vt:lpwstr>FileClassifier</vt:lpwstr>
  </property>
</Properties>
</file>