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91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05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16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99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10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95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7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9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37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9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93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94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1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6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17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17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27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E55774-36A9-4A78-94F9-3FE2FF8CF189}" type="datetimeFigureOut">
              <a:rPr lang="tr-TR" smtClean="0"/>
              <a:t>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0EC984-11A1-4FEB-A061-DF5B5F5333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129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DAB958AC-34A0-9DD9-9865-F8F389CE3119}"/>
              </a:ext>
            </a:extLst>
          </p:cNvPr>
          <p:cNvGrpSpPr/>
          <p:nvPr/>
        </p:nvGrpSpPr>
        <p:grpSpPr>
          <a:xfrm>
            <a:off x="5966235" y="0"/>
            <a:ext cx="6225766" cy="6858000"/>
            <a:chOff x="0" y="0"/>
            <a:chExt cx="7560309" cy="1069213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C036E18-71B0-A928-5801-2BBC9A279F8F}"/>
                </a:ext>
              </a:extLst>
            </p:cNvPr>
            <p:cNvSpPr/>
            <p:nvPr/>
          </p:nvSpPr>
          <p:spPr>
            <a:xfrm>
              <a:off x="0" y="0"/>
              <a:ext cx="4046854" cy="2420620"/>
            </a:xfrm>
            <a:custGeom>
              <a:avLst/>
              <a:gdLst/>
              <a:ahLst/>
              <a:cxnLst/>
              <a:rect l="l" t="t" r="r" b="b"/>
              <a:pathLst>
                <a:path w="4046854" h="2420620">
                  <a:moveTo>
                    <a:pt x="3874719" y="0"/>
                  </a:moveTo>
                  <a:lnTo>
                    <a:pt x="0" y="0"/>
                  </a:lnTo>
                  <a:lnTo>
                    <a:pt x="0" y="2420277"/>
                  </a:lnTo>
                  <a:lnTo>
                    <a:pt x="4046385" y="1907971"/>
                  </a:lnTo>
                  <a:lnTo>
                    <a:pt x="3874719" y="0"/>
                  </a:lnTo>
                  <a:close/>
                </a:path>
              </a:pathLst>
            </a:custGeom>
            <a:solidFill>
              <a:srgbClr val="42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D6741F3-A712-7EB4-B168-6AEAE8CA4D24}"/>
                </a:ext>
              </a:extLst>
            </p:cNvPr>
            <p:cNvSpPr/>
            <p:nvPr/>
          </p:nvSpPr>
          <p:spPr>
            <a:xfrm>
              <a:off x="0" y="2321750"/>
              <a:ext cx="2881630" cy="4731385"/>
            </a:xfrm>
            <a:custGeom>
              <a:avLst/>
              <a:gdLst/>
              <a:ahLst/>
              <a:cxnLst/>
              <a:rect l="l" t="t" r="r" b="b"/>
              <a:pathLst>
                <a:path w="2881630" h="4731384">
                  <a:moveTo>
                    <a:pt x="2881148" y="0"/>
                  </a:moveTo>
                  <a:lnTo>
                    <a:pt x="0" y="364765"/>
                  </a:lnTo>
                  <a:lnTo>
                    <a:pt x="0" y="3936965"/>
                  </a:lnTo>
                  <a:lnTo>
                    <a:pt x="2710028" y="4730800"/>
                  </a:lnTo>
                  <a:lnTo>
                    <a:pt x="2881148" y="0"/>
                  </a:lnTo>
                  <a:close/>
                </a:path>
              </a:pathLst>
            </a:custGeom>
            <a:solidFill>
              <a:srgbClr val="EFC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F001D94-ABA9-2BDB-AABD-6554900DA9C9}"/>
                </a:ext>
              </a:extLst>
            </p:cNvPr>
            <p:cNvSpPr/>
            <p:nvPr/>
          </p:nvSpPr>
          <p:spPr>
            <a:xfrm>
              <a:off x="4065653" y="0"/>
              <a:ext cx="3494404" cy="1884680"/>
            </a:xfrm>
            <a:custGeom>
              <a:avLst/>
              <a:gdLst/>
              <a:ahLst/>
              <a:cxnLst/>
              <a:rect l="l" t="t" r="r" b="b"/>
              <a:pathLst>
                <a:path w="3494404" h="1884680">
                  <a:moveTo>
                    <a:pt x="3494351" y="0"/>
                  </a:moveTo>
                  <a:lnTo>
                    <a:pt x="0" y="0"/>
                  </a:lnTo>
                  <a:lnTo>
                    <a:pt x="169517" y="1884095"/>
                  </a:lnTo>
                  <a:lnTo>
                    <a:pt x="3494351" y="1463156"/>
                  </a:lnTo>
                  <a:lnTo>
                    <a:pt x="3494351" y="0"/>
                  </a:lnTo>
                  <a:close/>
                </a:path>
              </a:pathLst>
            </a:custGeom>
            <a:solidFill>
              <a:srgbClr val="FAD8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A92D643F-C7EE-3742-B6AE-A95AC63DE802}"/>
                </a:ext>
              </a:extLst>
            </p:cNvPr>
            <p:cNvSpPr/>
            <p:nvPr/>
          </p:nvSpPr>
          <p:spPr>
            <a:xfrm>
              <a:off x="0" y="6529533"/>
              <a:ext cx="5326380" cy="4163060"/>
            </a:xfrm>
            <a:custGeom>
              <a:avLst/>
              <a:gdLst/>
              <a:ahLst/>
              <a:cxnLst/>
              <a:rect l="l" t="t" r="r" b="b"/>
              <a:pathLst>
                <a:path w="5326380" h="4163059">
                  <a:moveTo>
                    <a:pt x="0" y="0"/>
                  </a:moveTo>
                  <a:lnTo>
                    <a:pt x="0" y="4162469"/>
                  </a:lnTo>
                  <a:lnTo>
                    <a:pt x="5012442" y="4162469"/>
                  </a:lnTo>
                  <a:lnTo>
                    <a:pt x="5326100" y="1563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D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43DAE126-3B7C-2130-345F-DEAADE2A4C12}"/>
                </a:ext>
              </a:extLst>
            </p:cNvPr>
            <p:cNvSpPr/>
            <p:nvPr/>
          </p:nvSpPr>
          <p:spPr>
            <a:xfrm>
              <a:off x="2897695" y="1729384"/>
              <a:ext cx="4662805" cy="6751320"/>
            </a:xfrm>
            <a:custGeom>
              <a:avLst/>
              <a:gdLst/>
              <a:ahLst/>
              <a:cxnLst/>
              <a:rect l="l" t="t" r="r" b="b"/>
              <a:pathLst>
                <a:path w="4662805" h="6751320">
                  <a:moveTo>
                    <a:pt x="4662309" y="0"/>
                  </a:moveTo>
                  <a:lnTo>
                    <a:pt x="174002" y="568236"/>
                  </a:lnTo>
                  <a:lnTo>
                    <a:pt x="0" y="5378310"/>
                  </a:lnTo>
                  <a:lnTo>
                    <a:pt x="4662309" y="6750965"/>
                  </a:lnTo>
                  <a:lnTo>
                    <a:pt x="4662309" y="0"/>
                  </a:lnTo>
                  <a:close/>
                </a:path>
              </a:pathLst>
            </a:custGeom>
            <a:solidFill>
              <a:srgbClr val="F3A3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5F2FF3F2-781E-48D3-B850-FD7F2832A574}"/>
                </a:ext>
              </a:extLst>
            </p:cNvPr>
            <p:cNvSpPr/>
            <p:nvPr/>
          </p:nvSpPr>
          <p:spPr>
            <a:xfrm>
              <a:off x="5204578" y="8147747"/>
              <a:ext cx="2355850" cy="2544445"/>
            </a:xfrm>
            <a:custGeom>
              <a:avLst/>
              <a:gdLst/>
              <a:ahLst/>
              <a:cxnLst/>
              <a:rect l="l" t="t" r="r" b="b"/>
              <a:pathLst>
                <a:path w="2355850" h="2544445">
                  <a:moveTo>
                    <a:pt x="307030" y="0"/>
                  </a:moveTo>
                  <a:lnTo>
                    <a:pt x="0" y="2544255"/>
                  </a:lnTo>
                  <a:lnTo>
                    <a:pt x="2355426" y="2544255"/>
                  </a:lnTo>
                  <a:lnTo>
                    <a:pt x="2355426" y="603525"/>
                  </a:lnTo>
                  <a:lnTo>
                    <a:pt x="307030" y="0"/>
                  </a:lnTo>
                  <a:close/>
                </a:path>
              </a:pathLst>
            </a:custGeom>
            <a:solidFill>
              <a:srgbClr val="2FA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37DD6E8C-3551-75EB-65D7-8A9EFBA692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112" y="2509431"/>
              <a:ext cx="2578442" cy="4355439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BA25B1F8-8EB0-4FB1-AEE2-A288490194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12" y="6701091"/>
              <a:ext cx="5009832" cy="3840734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B445532E-26EA-9128-E082-1CF3AE3B47E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112" y="129057"/>
              <a:ext cx="3779837" cy="2167293"/>
            </a:xfrm>
            <a:prstGeom prst="rect">
              <a:avLst/>
            </a:prstGeom>
          </p:spPr>
        </p:pic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0F98D2B-8508-FAD2-8C2C-40BBF937AE77}"/>
              </a:ext>
            </a:extLst>
          </p:cNvPr>
          <p:cNvSpPr txBox="1"/>
          <p:nvPr/>
        </p:nvSpPr>
        <p:spPr>
          <a:xfrm>
            <a:off x="987490" y="1609565"/>
            <a:ext cx="42066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cs typeface="Times New Roman" panose="02020603050405020304" pitchFamily="18" charset="0"/>
              </a:rPr>
              <a:t>ATATÜRK ORTAOKULU</a:t>
            </a:r>
          </a:p>
          <a:p>
            <a:pPr algn="ctr"/>
            <a:r>
              <a:rPr lang="tr-TR" sz="2400" b="1" dirty="0">
                <a:cs typeface="Times New Roman" panose="02020603050405020304" pitchFamily="18" charset="0"/>
              </a:rPr>
              <a:t>5.SINIF UYUM HAFTASI</a:t>
            </a:r>
          </a:p>
          <a:p>
            <a:pPr algn="ctr"/>
            <a:r>
              <a:rPr lang="tr-TR" sz="2400" b="1" dirty="0">
                <a:cs typeface="Times New Roman" panose="02020603050405020304" pitchFamily="18" charset="0"/>
              </a:rPr>
              <a:t>VELİ SEMİNERİNE HOŞGELDİNİZ</a:t>
            </a:r>
          </a:p>
          <a:p>
            <a:pPr algn="ctr"/>
            <a:endParaRPr lang="tr-TR" sz="2400" b="1" dirty="0">
              <a:cs typeface="Times New Roman" panose="02020603050405020304" pitchFamily="18" charset="0"/>
            </a:endParaRPr>
          </a:p>
          <a:p>
            <a:pPr algn="ctr"/>
            <a:endParaRPr lang="tr-TR" sz="2400" b="1" dirty="0">
              <a:cs typeface="Times New Roman" panose="02020603050405020304" pitchFamily="18" charset="0"/>
            </a:endParaRPr>
          </a:p>
          <a:p>
            <a:pPr algn="ctr"/>
            <a:r>
              <a:rPr lang="tr-TR" sz="2400" b="1" dirty="0">
                <a:cs typeface="Times New Roman" panose="02020603050405020304" pitchFamily="18" charset="0"/>
              </a:rPr>
              <a:t>HASAN ARGUN</a:t>
            </a:r>
          </a:p>
          <a:p>
            <a:pPr algn="ctr"/>
            <a:r>
              <a:rPr lang="tr-TR" sz="2400" b="1" dirty="0">
                <a:cs typeface="Times New Roman" panose="02020603050405020304" pitchFamily="18" charset="0"/>
              </a:rPr>
              <a:t>PSİKOLOJİK DANIŞMAN ve</a:t>
            </a:r>
          </a:p>
          <a:p>
            <a:pPr algn="ctr"/>
            <a:r>
              <a:rPr lang="tr-TR" sz="2400" b="1" dirty="0">
                <a:cs typeface="Times New Roman" panose="02020603050405020304" pitchFamily="18" charset="0"/>
              </a:rPr>
              <a:t>REHBER ÖĞRETMEN</a:t>
            </a:r>
          </a:p>
        </p:txBody>
      </p:sp>
    </p:spTree>
    <p:extLst>
      <p:ext uri="{BB962C8B-B14F-4D97-AF65-F5344CB8AC3E}">
        <p14:creationId xmlns:p14="http://schemas.microsoft.com/office/powerpoint/2010/main" val="419195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4DB63-775C-E03A-BBD2-7B5BF9F5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89" y="14787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tr-TR" sz="3200" b="1" spc="-10" dirty="0">
                <a:cs typeface="Tahoma"/>
              </a:rPr>
              <a:t>Ortaokulla</a:t>
            </a:r>
            <a:r>
              <a:rPr lang="tr-TR" sz="3200" b="1" spc="-5" dirty="0">
                <a:cs typeface="Tahoma"/>
              </a:rPr>
              <a:t> </a:t>
            </a:r>
            <a:r>
              <a:rPr lang="tr-TR" sz="3200" b="1" spc="-120" dirty="0">
                <a:cs typeface="Tahoma"/>
              </a:rPr>
              <a:t>İlgili</a:t>
            </a:r>
            <a:r>
              <a:rPr lang="tr-TR" sz="3200" b="1" spc="-5" dirty="0">
                <a:cs typeface="Tahoma"/>
              </a:rPr>
              <a:t> </a:t>
            </a:r>
            <a:r>
              <a:rPr lang="tr-TR" sz="3200" b="1" spc="-70" dirty="0">
                <a:cs typeface="Tahoma"/>
              </a:rPr>
              <a:t>Bilmeniz</a:t>
            </a:r>
            <a:r>
              <a:rPr lang="tr-TR" sz="3200" b="1" spc="-5" dirty="0">
                <a:cs typeface="Tahoma"/>
              </a:rPr>
              <a:t> </a:t>
            </a:r>
            <a:r>
              <a:rPr lang="tr-TR" sz="3200" b="1" spc="-10" dirty="0">
                <a:cs typeface="Tahoma"/>
              </a:rPr>
              <a:t>Gerekenler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87DD05-E554-1ED7-29C7-E5C817A4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64" y="1213625"/>
            <a:ext cx="10574447" cy="5496502"/>
          </a:xfrm>
        </p:spPr>
        <p:txBody>
          <a:bodyPr>
            <a:normAutofit/>
          </a:bodyPr>
          <a:lstStyle/>
          <a:p>
            <a:pPr marL="12700" algn="just">
              <a:lnSpc>
                <a:spcPct val="170000"/>
              </a:lnSpc>
              <a:spcBef>
                <a:spcPts val="555"/>
              </a:spcBef>
              <a:buFont typeface="Wingdings" panose="05000000000000000000" pitchFamily="2" charset="2"/>
              <a:buChar char="v"/>
            </a:pPr>
            <a:r>
              <a:rPr lang="tr-TR" sz="1400" dirty="0">
                <a:cs typeface="Tahoma"/>
              </a:rPr>
              <a:t>Çocuğunuzun</a:t>
            </a:r>
            <a:r>
              <a:rPr lang="tr-TR" sz="1400" spc="1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artık</a:t>
            </a:r>
            <a:r>
              <a:rPr lang="tr-TR" sz="1400" spc="1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tek</a:t>
            </a:r>
            <a:r>
              <a:rPr lang="tr-TR" sz="1400" spc="1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öğretmeni</a:t>
            </a:r>
            <a:r>
              <a:rPr lang="tr-TR" sz="1400" spc="1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değil,</a:t>
            </a:r>
            <a:r>
              <a:rPr lang="tr-TR" sz="1400" spc="1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birçok</a:t>
            </a:r>
            <a:r>
              <a:rPr lang="tr-TR" sz="1400" u="sng" spc="1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öğretmeni</a:t>
            </a:r>
            <a:r>
              <a:rPr lang="tr-TR" sz="1400" u="sng" spc="10" dirty="0">
                <a:cs typeface="Tahoma"/>
              </a:rPr>
              <a:t> </a:t>
            </a:r>
            <a:r>
              <a:rPr lang="tr-TR" sz="1400" u="sng" spc="-10" dirty="0">
                <a:cs typeface="Tahoma"/>
              </a:rPr>
              <a:t>var</a:t>
            </a:r>
            <a:r>
              <a:rPr lang="tr-TR" sz="1400" spc="-10" dirty="0">
                <a:cs typeface="Tahoma"/>
              </a:rPr>
              <a:t>dır.</a:t>
            </a:r>
            <a:endParaRPr lang="tr-TR" sz="1400" dirty="0">
              <a:cs typeface="Tahoma"/>
            </a:endParaRPr>
          </a:p>
          <a:p>
            <a:pPr marL="12700" marR="5080" algn="just">
              <a:lnSpc>
                <a:spcPct val="17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tr-TR" sz="1400" dirty="0">
                <a:cs typeface="Tahoma"/>
              </a:rPr>
              <a:t>Ortaokul</a:t>
            </a:r>
            <a:r>
              <a:rPr lang="tr-TR" sz="1400" spc="-4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döneminde</a:t>
            </a:r>
            <a:r>
              <a:rPr lang="tr-TR" sz="1400" spc="-4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çocuğunuz</a:t>
            </a:r>
            <a:r>
              <a:rPr lang="tr-TR" sz="1400" spc="-4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çocukluk</a:t>
            </a:r>
            <a:r>
              <a:rPr lang="tr-TR" sz="1400" u="sng" spc="-4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döneminin</a:t>
            </a:r>
            <a:r>
              <a:rPr lang="tr-TR" sz="1400" u="sng" spc="-4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son</a:t>
            </a:r>
            <a:r>
              <a:rPr lang="tr-TR" sz="1400" u="sng" spc="-4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döneminde</a:t>
            </a:r>
            <a:r>
              <a:rPr lang="tr-TR" sz="1400" spc="-4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ergenlik</a:t>
            </a:r>
            <a:r>
              <a:rPr lang="tr-TR" sz="1400" u="sng" spc="-4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döneminin</a:t>
            </a:r>
            <a:r>
              <a:rPr lang="tr-TR" sz="1400" u="sng" spc="-40" dirty="0">
                <a:cs typeface="Tahoma"/>
              </a:rPr>
              <a:t> </a:t>
            </a:r>
            <a:r>
              <a:rPr lang="tr-TR" sz="1400" u="sng" spc="-25" dirty="0">
                <a:cs typeface="Tahoma"/>
              </a:rPr>
              <a:t>ilk </a:t>
            </a:r>
            <a:r>
              <a:rPr lang="tr-TR" sz="1400" dirty="0">
                <a:cs typeface="Tahoma"/>
              </a:rPr>
              <a:t>dönemindedir.</a:t>
            </a:r>
            <a:r>
              <a:rPr lang="tr-TR" sz="1400" spc="-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Bu</a:t>
            </a:r>
            <a:r>
              <a:rPr lang="tr-TR" sz="1400" spc="-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nedenle</a:t>
            </a:r>
            <a:r>
              <a:rPr lang="tr-TR" sz="1400" spc="-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fiziksel,</a:t>
            </a:r>
            <a:r>
              <a:rPr lang="tr-TR" sz="1400" spc="-4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duygusal</a:t>
            </a:r>
            <a:r>
              <a:rPr lang="tr-TR" sz="1400" spc="-50" dirty="0">
                <a:cs typeface="Tahoma"/>
              </a:rPr>
              <a:t> </a:t>
            </a:r>
            <a:r>
              <a:rPr lang="tr-TR" sz="1400" spc="-35" dirty="0">
                <a:cs typeface="Tahoma"/>
              </a:rPr>
              <a:t>ve</a:t>
            </a:r>
            <a:r>
              <a:rPr lang="tr-TR" sz="1400" spc="-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sosyal</a:t>
            </a:r>
            <a:r>
              <a:rPr lang="tr-TR" sz="1400" spc="-50" dirty="0">
                <a:cs typeface="Tahoma"/>
              </a:rPr>
              <a:t> </a:t>
            </a:r>
            <a:r>
              <a:rPr lang="tr-TR" sz="1400" spc="-20" dirty="0">
                <a:cs typeface="Tahoma"/>
              </a:rPr>
              <a:t>yönden</a:t>
            </a:r>
            <a:r>
              <a:rPr lang="tr-TR" sz="1400" spc="-4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birçok</a:t>
            </a:r>
            <a:r>
              <a:rPr lang="tr-TR" sz="1400" spc="-5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değişim</a:t>
            </a:r>
            <a:r>
              <a:rPr lang="tr-TR" sz="1400" spc="-50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yaşamaktadır.</a:t>
            </a:r>
            <a:endParaRPr lang="tr-TR" sz="1400" dirty="0">
              <a:cs typeface="Tahoma"/>
            </a:endParaRPr>
          </a:p>
          <a:p>
            <a:pPr marL="12700" marR="506095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tr-TR" sz="1400" dirty="0">
                <a:cs typeface="Tahoma"/>
              </a:rPr>
              <a:t>Bu</a:t>
            </a:r>
            <a:r>
              <a:rPr lang="tr-TR" sz="1400" spc="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dönemde</a:t>
            </a:r>
            <a:r>
              <a:rPr lang="tr-TR" sz="1400" spc="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fiziksel</a:t>
            </a:r>
            <a:r>
              <a:rPr lang="tr-TR" sz="1400" spc="5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olarak</a:t>
            </a:r>
            <a:r>
              <a:rPr lang="tr-TR" sz="1400" spc="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kız</a:t>
            </a:r>
            <a:r>
              <a:rPr lang="tr-TR" sz="1400" spc="5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çocukları</a:t>
            </a:r>
            <a:r>
              <a:rPr lang="tr-TR" sz="1400" spc="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erkek</a:t>
            </a:r>
            <a:r>
              <a:rPr lang="tr-TR" sz="1400" spc="5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çocuklara</a:t>
            </a:r>
            <a:r>
              <a:rPr lang="tr-TR" sz="1400" spc="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göre</a:t>
            </a:r>
            <a:r>
              <a:rPr lang="tr-TR" sz="1400" spc="55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daha</a:t>
            </a:r>
            <a:r>
              <a:rPr lang="tr-TR" sz="1400" spc="5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hızlı</a:t>
            </a:r>
            <a:r>
              <a:rPr lang="tr-TR" sz="1400" spc="55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büyürler. </a:t>
            </a:r>
            <a:r>
              <a:rPr lang="tr-TR" sz="1400" u="sng" dirty="0">
                <a:cs typeface="Tahoma"/>
              </a:rPr>
              <a:t>Duygusal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olarak</a:t>
            </a:r>
            <a:r>
              <a:rPr lang="tr-TR" sz="1400" u="sng" spc="7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arkadaş</a:t>
            </a:r>
            <a:r>
              <a:rPr lang="tr-TR" sz="1400" u="sng" spc="7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ilişkilerinin</a:t>
            </a:r>
            <a:r>
              <a:rPr lang="tr-TR" sz="1400" u="sng" spc="7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ön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plana</a:t>
            </a:r>
            <a:r>
              <a:rPr lang="tr-TR" sz="1400" u="sng" spc="7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çıktığı</a:t>
            </a:r>
            <a:r>
              <a:rPr lang="tr-TR" sz="1400" spc="70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dönemdir.</a:t>
            </a:r>
            <a:endParaRPr lang="tr-TR" sz="1400" dirty="0">
              <a:cs typeface="Tahoma"/>
            </a:endParaRPr>
          </a:p>
          <a:p>
            <a:pPr marL="12700" algn="just">
              <a:lnSpc>
                <a:spcPct val="170000"/>
              </a:lnSpc>
              <a:spcBef>
                <a:spcPts val="980"/>
              </a:spcBef>
              <a:buFont typeface="Wingdings" panose="05000000000000000000" pitchFamily="2" charset="2"/>
              <a:buChar char="v"/>
            </a:pPr>
            <a:r>
              <a:rPr lang="tr-TR" sz="1400" u="sng" dirty="0">
                <a:cs typeface="Tahoma"/>
              </a:rPr>
              <a:t>Arkadaş</a:t>
            </a:r>
            <a:r>
              <a:rPr lang="tr-TR" sz="1400" u="sng" spc="10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ilişkilerini</a:t>
            </a:r>
            <a:r>
              <a:rPr lang="tr-TR" sz="1400" u="sng" spc="10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destekleyiniz</a:t>
            </a:r>
            <a:r>
              <a:rPr lang="tr-TR" sz="1400" dirty="0">
                <a:cs typeface="Tahoma"/>
              </a:rPr>
              <a:t>,</a:t>
            </a:r>
            <a:r>
              <a:rPr lang="tr-TR" sz="1400" spc="10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çocuğunuzun</a:t>
            </a:r>
            <a:r>
              <a:rPr lang="tr-TR" sz="1400" spc="10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yakın</a:t>
            </a:r>
            <a:r>
              <a:rPr lang="tr-TR" sz="1400" spc="10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arkadaşlarını</a:t>
            </a:r>
            <a:r>
              <a:rPr lang="tr-TR" sz="1400" spc="10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sizler</a:t>
            </a:r>
            <a:r>
              <a:rPr lang="tr-TR" sz="1400" spc="10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de</a:t>
            </a:r>
            <a:r>
              <a:rPr lang="tr-TR" sz="1400" spc="100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tanıyınız.</a:t>
            </a:r>
            <a:endParaRPr lang="tr-TR" sz="1400" dirty="0">
              <a:cs typeface="Tahoma"/>
            </a:endParaRPr>
          </a:p>
          <a:p>
            <a:pPr marL="12700" marR="5080" algn="just">
              <a:lnSpc>
                <a:spcPct val="17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tr-TR" sz="1400" dirty="0">
                <a:cs typeface="Tahoma"/>
              </a:rPr>
              <a:t>Ortaokula</a:t>
            </a:r>
            <a:r>
              <a:rPr lang="tr-TR" sz="1400" spc="7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başlarken</a:t>
            </a:r>
            <a:r>
              <a:rPr lang="tr-TR" sz="1400" spc="8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çocuğunuz</a:t>
            </a:r>
            <a:r>
              <a:rPr lang="tr-TR" sz="1400" spc="8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kaygı</a:t>
            </a:r>
            <a:r>
              <a:rPr lang="tr-TR" sz="1400" u="sng" spc="7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duyabilir</a:t>
            </a:r>
            <a:r>
              <a:rPr lang="tr-TR" sz="1400" dirty="0">
                <a:cs typeface="Tahoma"/>
              </a:rPr>
              <a:t>.</a:t>
            </a:r>
            <a:r>
              <a:rPr lang="tr-TR" sz="1400" spc="8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Kaygılandığı</a:t>
            </a:r>
            <a:r>
              <a:rPr lang="tr-TR" sz="1400" spc="8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konuları</a:t>
            </a:r>
            <a:r>
              <a:rPr lang="tr-TR" sz="1400" spc="80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sizinle</a:t>
            </a:r>
            <a:r>
              <a:rPr lang="tr-TR" sz="1400" spc="75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paylaşmasını sağlayınız.</a:t>
            </a:r>
            <a:endParaRPr lang="tr-TR" sz="1400" dirty="0">
              <a:cs typeface="Tahoma"/>
            </a:endParaRPr>
          </a:p>
          <a:p>
            <a:pPr marL="12700" marR="434975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tr-TR" sz="1400" dirty="0">
                <a:cs typeface="Tahoma"/>
              </a:rPr>
              <a:t>Çocuğunuz</a:t>
            </a:r>
            <a:r>
              <a:rPr lang="tr-TR" sz="1400" spc="6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farklı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dersler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u="sng" spc="-35" dirty="0">
                <a:cs typeface="Tahoma"/>
              </a:rPr>
              <a:t>ve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farklı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öğretmenlere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u="sng" spc="-10" dirty="0">
                <a:cs typeface="Tahoma"/>
              </a:rPr>
              <a:t>uyum</a:t>
            </a:r>
            <a:r>
              <a:rPr lang="tr-TR" sz="1400" u="sng" spc="60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sağlamakta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u="sng" dirty="0">
                <a:cs typeface="Tahoma"/>
              </a:rPr>
              <a:t>güçlük</a:t>
            </a:r>
            <a:r>
              <a:rPr lang="tr-TR" sz="1400" u="sng" spc="65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çekebilir. </a:t>
            </a:r>
            <a:r>
              <a:rPr lang="tr-TR" sz="1400" dirty="0">
                <a:cs typeface="Tahoma"/>
              </a:rPr>
              <a:t>Her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gün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çocuğunuzla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günün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nasıl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geçtiğini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spc="-10" dirty="0">
                <a:cs typeface="Tahoma"/>
              </a:rPr>
              <a:t>konuşunuz.</a:t>
            </a:r>
            <a:endParaRPr lang="tr-TR" sz="1400" dirty="0">
              <a:cs typeface="Tahoma"/>
            </a:endParaRPr>
          </a:p>
          <a:p>
            <a:pPr marL="12700" marR="5715" algn="just">
              <a:lnSpc>
                <a:spcPct val="170000"/>
              </a:lnSpc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tr-TR" sz="1400" spc="10" dirty="0">
                <a:cs typeface="Tahoma"/>
              </a:rPr>
              <a:t>Çocuğunuzun</a:t>
            </a:r>
            <a:r>
              <a:rPr lang="tr-TR" sz="1400" dirty="0">
                <a:cs typeface="Tahoma"/>
              </a:rPr>
              <a:t> </a:t>
            </a:r>
            <a:r>
              <a:rPr lang="tr-TR" sz="1400" spc="10" dirty="0">
                <a:cs typeface="Tahoma"/>
              </a:rPr>
              <a:t>okulla</a:t>
            </a:r>
            <a:r>
              <a:rPr lang="tr-TR" sz="1400" dirty="0">
                <a:cs typeface="Tahoma"/>
              </a:rPr>
              <a:t> </a:t>
            </a:r>
            <a:r>
              <a:rPr lang="tr-TR" sz="1400" spc="10" dirty="0">
                <a:cs typeface="Tahoma"/>
              </a:rPr>
              <a:t>ilgili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spc="10" dirty="0">
                <a:cs typeface="Tahoma"/>
              </a:rPr>
              <a:t>isteksizliği</a:t>
            </a:r>
            <a:r>
              <a:rPr lang="tr-TR" sz="1400" dirty="0">
                <a:cs typeface="Tahoma"/>
              </a:rPr>
              <a:t> varsa </a:t>
            </a:r>
            <a:r>
              <a:rPr lang="tr-TR" sz="1400" spc="10" dirty="0">
                <a:cs typeface="Tahoma"/>
              </a:rPr>
              <a:t>bu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spc="10" dirty="0">
                <a:cs typeface="Tahoma"/>
              </a:rPr>
              <a:t>durumunu</a:t>
            </a:r>
            <a:r>
              <a:rPr lang="tr-TR" sz="1400" dirty="0">
                <a:cs typeface="Tahoma"/>
              </a:rPr>
              <a:t> </a:t>
            </a:r>
            <a:r>
              <a:rPr lang="tr-TR" sz="1400" spc="10" dirty="0">
                <a:cs typeface="Tahoma"/>
              </a:rPr>
              <a:t>sınıf rehber</a:t>
            </a:r>
            <a:r>
              <a:rPr lang="tr-TR" sz="1400" dirty="0">
                <a:cs typeface="Tahoma"/>
              </a:rPr>
              <a:t> </a:t>
            </a:r>
            <a:r>
              <a:rPr lang="tr-TR" sz="1400" spc="10" dirty="0">
                <a:cs typeface="Tahoma"/>
              </a:rPr>
              <a:t>öğretmeni</a:t>
            </a:r>
            <a:r>
              <a:rPr lang="tr-TR" sz="1400" spc="5" dirty="0">
                <a:cs typeface="Tahoma"/>
              </a:rPr>
              <a:t> </a:t>
            </a:r>
            <a:r>
              <a:rPr lang="tr-TR" sz="1400" dirty="0">
                <a:cs typeface="Tahoma"/>
              </a:rPr>
              <a:t>ve R</a:t>
            </a:r>
            <a:r>
              <a:rPr lang="tr-TR" sz="1400" spc="-20" dirty="0">
                <a:cs typeface="Tahoma"/>
              </a:rPr>
              <a:t>eh</a:t>
            </a:r>
            <a:r>
              <a:rPr lang="tr-TR" sz="1400" dirty="0">
                <a:cs typeface="Tahoma"/>
              </a:rPr>
              <a:t>ber</a:t>
            </a:r>
            <a:r>
              <a:rPr lang="tr-TR" sz="1400" spc="10" dirty="0">
                <a:cs typeface="Tahoma"/>
              </a:rPr>
              <a:t>lik servisi ile p</a:t>
            </a:r>
            <a:r>
              <a:rPr lang="tr-TR" sz="1400" spc="-10" dirty="0">
                <a:cs typeface="Tahoma"/>
              </a:rPr>
              <a:t>aylaşınız.</a:t>
            </a:r>
            <a:endParaRPr lang="tr-TR" sz="14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8838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7AD04CA6-DE24-4A23-6F25-988F3BE6EE19}"/>
              </a:ext>
            </a:extLst>
          </p:cNvPr>
          <p:cNvSpPr txBox="1"/>
          <p:nvPr/>
        </p:nvSpPr>
        <p:spPr>
          <a:xfrm>
            <a:off x="7865806" y="643463"/>
            <a:ext cx="3706762" cy="160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OKULA UYUM</a:t>
            </a:r>
            <a:endParaRPr lang="en-US" sz="36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2" name="object 12">
            <a:extLst>
              <a:ext uri="{FF2B5EF4-FFF2-40B4-BE49-F238E27FC236}">
                <a16:creationId xmlns:a16="http://schemas.microsoft.com/office/drawing/2014/main" id="{FB331F7F-3B4F-B999-5A92-F0C864B0CF0D}"/>
              </a:ext>
            </a:extLst>
          </p:cNvPr>
          <p:cNvPicPr/>
          <p:nvPr/>
        </p:nvPicPr>
        <p:blipFill>
          <a:blip r:embed="rId3" cstate="print"/>
          <a:srcRect l="35430" r="14735" b="1"/>
          <a:stretch/>
        </p:blipFill>
        <p:spPr>
          <a:xfrm>
            <a:off x="20" y="975"/>
            <a:ext cx="669936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3409449-C805-7720-3669-7FF6C1C30100}"/>
              </a:ext>
            </a:extLst>
          </p:cNvPr>
          <p:cNvSpPr txBox="1"/>
          <p:nvPr/>
        </p:nvSpPr>
        <p:spPr>
          <a:xfrm>
            <a:off x="7016620" y="2251587"/>
            <a:ext cx="4555948" cy="397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indent="177800" algn="just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Çocuğunuzun</a:t>
            </a:r>
            <a:r>
              <a:rPr lang="en-US" spc="30" dirty="0"/>
              <a:t> 5.</a:t>
            </a:r>
            <a:r>
              <a:rPr lang="en-US" dirty="0"/>
              <a:t>sınıfa</a:t>
            </a:r>
            <a:r>
              <a:rPr lang="en-US" spc="30" dirty="0"/>
              <a:t> </a:t>
            </a:r>
            <a:r>
              <a:rPr lang="en-US" spc="-20" dirty="0"/>
              <a:t>baş</a:t>
            </a:r>
            <a:r>
              <a:rPr lang="en-US" dirty="0"/>
              <a:t>ladığında</a:t>
            </a:r>
            <a:r>
              <a:rPr lang="en-US" spc="210" dirty="0"/>
              <a:t> </a:t>
            </a:r>
            <a:r>
              <a:rPr lang="en-US" dirty="0"/>
              <a:t>okula</a:t>
            </a:r>
            <a:r>
              <a:rPr lang="en-US" spc="215" dirty="0"/>
              <a:t> </a:t>
            </a:r>
            <a:r>
              <a:rPr lang="en-US" dirty="0"/>
              <a:t>alışmasını,</a:t>
            </a:r>
            <a:r>
              <a:rPr lang="en-US" spc="215" dirty="0"/>
              <a:t> </a:t>
            </a:r>
            <a:r>
              <a:rPr lang="en-US" dirty="0"/>
              <a:t>okula</a:t>
            </a:r>
            <a:r>
              <a:rPr lang="en-US" spc="215" dirty="0"/>
              <a:t> </a:t>
            </a:r>
            <a:r>
              <a:rPr lang="en-US" dirty="0"/>
              <a:t>uyumsuzluk</a:t>
            </a:r>
            <a:r>
              <a:rPr lang="en-US" spc="215" dirty="0"/>
              <a:t> </a:t>
            </a:r>
            <a:r>
              <a:rPr lang="en-US" dirty="0"/>
              <a:t>ise</a:t>
            </a:r>
            <a:r>
              <a:rPr lang="en-US" spc="215" dirty="0"/>
              <a:t> </a:t>
            </a:r>
            <a:r>
              <a:rPr lang="en-US" spc="-10" dirty="0"/>
              <a:t>alışamamasını </a:t>
            </a:r>
            <a:r>
              <a:rPr lang="en-US" dirty="0"/>
              <a:t>ve</a:t>
            </a:r>
            <a:r>
              <a:rPr lang="en-US" spc="155" dirty="0"/>
              <a:t> </a:t>
            </a:r>
            <a:r>
              <a:rPr lang="en-US" dirty="0"/>
              <a:t>okulla</a:t>
            </a:r>
            <a:r>
              <a:rPr lang="en-US" spc="155" dirty="0"/>
              <a:t> </a:t>
            </a:r>
            <a:r>
              <a:rPr lang="en-US" dirty="0"/>
              <a:t>ilgili</a:t>
            </a:r>
            <a:r>
              <a:rPr lang="en-US" spc="155" dirty="0"/>
              <a:t> </a:t>
            </a:r>
            <a:r>
              <a:rPr lang="en-US" dirty="0"/>
              <a:t>faaliyetlerden</a:t>
            </a:r>
            <a:r>
              <a:rPr lang="en-US" spc="160" dirty="0"/>
              <a:t> </a:t>
            </a:r>
            <a:r>
              <a:rPr lang="en-US" dirty="0"/>
              <a:t>kaçınmasını</a:t>
            </a:r>
            <a:r>
              <a:rPr lang="en-US" spc="155" dirty="0"/>
              <a:t> </a:t>
            </a:r>
            <a:r>
              <a:rPr lang="en-US" dirty="0"/>
              <a:t>ifade</a:t>
            </a:r>
            <a:r>
              <a:rPr lang="en-US" spc="155" dirty="0"/>
              <a:t> </a:t>
            </a:r>
            <a:r>
              <a:rPr lang="en-US" dirty="0"/>
              <a:t>eder.</a:t>
            </a:r>
            <a:endParaRPr lang="en-US" spc="160" dirty="0"/>
          </a:p>
          <a:p>
            <a:pPr marL="12700" marR="5080" indent="177800" algn="just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pc="160" dirty="0"/>
          </a:p>
          <a:p>
            <a:pPr marL="12700" marR="5080" indent="177800" algn="just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Bu</a:t>
            </a:r>
            <a:r>
              <a:rPr lang="en-US" spc="155" dirty="0"/>
              <a:t> </a:t>
            </a:r>
            <a:r>
              <a:rPr lang="en-US" spc="-10" dirty="0" err="1"/>
              <a:t>nedenle</a:t>
            </a:r>
            <a:r>
              <a:rPr lang="en-US" spc="-10" dirty="0"/>
              <a:t> </a:t>
            </a:r>
            <a:r>
              <a:rPr lang="en-US" dirty="0" err="1"/>
              <a:t>okul</a:t>
            </a:r>
            <a:r>
              <a:rPr lang="en-US" spc="140" dirty="0"/>
              <a:t> </a:t>
            </a:r>
            <a:r>
              <a:rPr lang="en-US" dirty="0" err="1"/>
              <a:t>uyumu</a:t>
            </a:r>
            <a:r>
              <a:rPr lang="en-US" dirty="0"/>
              <a:t>,</a:t>
            </a:r>
            <a:r>
              <a:rPr lang="en-US" spc="145" dirty="0"/>
              <a:t> </a:t>
            </a:r>
            <a:r>
              <a:rPr lang="en-US" dirty="0" err="1"/>
              <a:t>çocuğunuzun</a:t>
            </a:r>
            <a:r>
              <a:rPr lang="en-US" spc="140" dirty="0"/>
              <a:t> </a:t>
            </a:r>
            <a:r>
              <a:rPr lang="en-US" dirty="0" err="1"/>
              <a:t>başta</a:t>
            </a:r>
            <a:r>
              <a:rPr lang="en-US" spc="145" dirty="0"/>
              <a:t> </a:t>
            </a:r>
            <a:r>
              <a:rPr lang="en-US" dirty="0" err="1"/>
              <a:t>akademik</a:t>
            </a:r>
            <a:r>
              <a:rPr lang="en-US" spc="145" dirty="0"/>
              <a:t> </a:t>
            </a:r>
            <a:r>
              <a:rPr lang="en-US" dirty="0" err="1"/>
              <a:t>başarısı</a:t>
            </a:r>
            <a:r>
              <a:rPr lang="en-US" spc="140" dirty="0"/>
              <a:t> </a:t>
            </a:r>
            <a:r>
              <a:rPr lang="en-US" dirty="0" err="1"/>
              <a:t>olmak</a:t>
            </a:r>
            <a:r>
              <a:rPr lang="en-US" spc="145" dirty="0"/>
              <a:t> </a:t>
            </a:r>
            <a:r>
              <a:rPr lang="en-US" spc="-10" dirty="0" err="1"/>
              <a:t>üzere</a:t>
            </a:r>
            <a:r>
              <a:rPr lang="en-US" spc="-10" dirty="0"/>
              <a:t> </a:t>
            </a:r>
            <a:r>
              <a:rPr lang="en-US" spc="10" dirty="0" err="1"/>
              <a:t>arkadaşlarıyla</a:t>
            </a:r>
            <a:r>
              <a:rPr lang="en-US" spc="10" dirty="0"/>
              <a:t>,</a:t>
            </a:r>
            <a:r>
              <a:rPr lang="en-US" spc="155" dirty="0"/>
              <a:t> </a:t>
            </a:r>
            <a:r>
              <a:rPr lang="en-US" spc="10" dirty="0" err="1"/>
              <a:t>ailesiyle</a:t>
            </a:r>
            <a:r>
              <a:rPr lang="en-US" spc="160" dirty="0"/>
              <a:t> </a:t>
            </a:r>
            <a:r>
              <a:rPr lang="en-US" spc="10" dirty="0"/>
              <a:t>ve</a:t>
            </a:r>
            <a:r>
              <a:rPr lang="en-US" spc="160" dirty="0"/>
              <a:t> </a:t>
            </a:r>
            <a:r>
              <a:rPr lang="en-US" spc="10" dirty="0" err="1"/>
              <a:t>öğretmenleriyle</a:t>
            </a:r>
            <a:r>
              <a:rPr lang="en-US" spc="160" dirty="0"/>
              <a:t> </a:t>
            </a:r>
            <a:r>
              <a:rPr lang="en-US" spc="10" dirty="0" err="1"/>
              <a:t>ilişkilerini</a:t>
            </a:r>
            <a:r>
              <a:rPr lang="en-US" spc="160" dirty="0"/>
              <a:t> </a:t>
            </a:r>
            <a:r>
              <a:rPr lang="en-US" spc="10" dirty="0"/>
              <a:t>ve</a:t>
            </a:r>
            <a:r>
              <a:rPr lang="en-US" spc="155" dirty="0"/>
              <a:t> </a:t>
            </a:r>
            <a:r>
              <a:rPr lang="en-US" spc="-10" dirty="0" err="1"/>
              <a:t>sağlıklı</a:t>
            </a:r>
            <a:r>
              <a:rPr lang="en-US" spc="-10" dirty="0"/>
              <a:t> </a:t>
            </a:r>
            <a:r>
              <a:rPr lang="en-US" spc="10" dirty="0" err="1"/>
              <a:t>ruhsal</a:t>
            </a:r>
            <a:r>
              <a:rPr lang="en-US" spc="10" dirty="0"/>
              <a:t> </a:t>
            </a:r>
            <a:r>
              <a:rPr lang="en-US" spc="10" dirty="0" err="1"/>
              <a:t>gelişimini</a:t>
            </a:r>
            <a:r>
              <a:rPr lang="en-US" spc="10" dirty="0"/>
              <a:t> </a:t>
            </a:r>
            <a:r>
              <a:rPr lang="en-US" spc="10" dirty="0" err="1"/>
              <a:t>etkilemesi</a:t>
            </a:r>
            <a:r>
              <a:rPr lang="en-US" spc="10" dirty="0"/>
              <a:t> </a:t>
            </a:r>
            <a:r>
              <a:rPr lang="en-US" spc="10" dirty="0" err="1"/>
              <a:t>sebebiyle</a:t>
            </a:r>
            <a:r>
              <a:rPr lang="en-US" spc="10" dirty="0"/>
              <a:t> </a:t>
            </a:r>
            <a:r>
              <a:rPr lang="en-US" spc="10" dirty="0" err="1"/>
              <a:t>özel</a:t>
            </a:r>
            <a:r>
              <a:rPr lang="en-US" spc="10" dirty="0"/>
              <a:t> </a:t>
            </a:r>
            <a:r>
              <a:rPr lang="en-US" spc="10" dirty="0" err="1"/>
              <a:t>bir</a:t>
            </a:r>
            <a:r>
              <a:rPr lang="en-US" spc="15" dirty="0"/>
              <a:t> </a:t>
            </a:r>
            <a:r>
              <a:rPr lang="en-US" spc="10" dirty="0" err="1"/>
              <a:t>öneme</a:t>
            </a:r>
            <a:r>
              <a:rPr lang="en-US" spc="10" dirty="0"/>
              <a:t> </a:t>
            </a:r>
            <a:r>
              <a:rPr lang="en-US" spc="-10" dirty="0" err="1"/>
              <a:t>sahiptir</a:t>
            </a:r>
            <a:r>
              <a:rPr lang="en-US" spc="-1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6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56213E-35D3-7114-8B37-9775FBEB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+mn-lt"/>
              </a:rPr>
              <a:t>BELİRTİLERİ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C2E746-EAD1-9122-AAD6-81348D28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8801"/>
            <a:ext cx="10131425" cy="3962400"/>
          </a:xfrm>
        </p:spPr>
        <p:txBody>
          <a:bodyPr>
            <a:normAutofit/>
          </a:bodyPr>
          <a:lstStyle/>
          <a:p>
            <a:pPr marL="12700" marR="5080" algn="just">
              <a:lnSpc>
                <a:spcPct val="1137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tr-TR" sz="1800" u="sng" spc="-25" dirty="0">
                <a:cs typeface="Tahoma"/>
              </a:rPr>
              <a:t>Akademik</a:t>
            </a:r>
            <a:r>
              <a:rPr lang="tr-TR" sz="1800" u="sng" spc="160" dirty="0">
                <a:cs typeface="Tahoma"/>
              </a:rPr>
              <a:t> </a:t>
            </a:r>
            <a:r>
              <a:rPr lang="tr-TR" sz="1800" u="sng" spc="-10" dirty="0">
                <a:cs typeface="Tahoma"/>
              </a:rPr>
              <a:t>başarıdaki</a:t>
            </a:r>
            <a:r>
              <a:rPr lang="tr-TR" sz="1800" u="sng" spc="160" dirty="0">
                <a:cs typeface="Tahoma"/>
              </a:rPr>
              <a:t> </a:t>
            </a:r>
            <a:r>
              <a:rPr lang="tr-TR" sz="1800" u="sng" spc="-35" dirty="0">
                <a:cs typeface="Tahoma"/>
              </a:rPr>
              <a:t>düşüş</a:t>
            </a:r>
            <a:r>
              <a:rPr lang="tr-TR" sz="1800" spc="-35" dirty="0">
                <a:cs typeface="Tahoma"/>
              </a:rPr>
              <a:t>: </a:t>
            </a:r>
            <a:r>
              <a:rPr lang="tr-TR" sz="1800" dirty="0">
                <a:cs typeface="Tahoma"/>
              </a:rPr>
              <a:t>Okula</a:t>
            </a:r>
            <a:r>
              <a:rPr lang="tr-TR" sz="1800" spc="6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uyumu</a:t>
            </a:r>
            <a:r>
              <a:rPr lang="tr-TR" sz="1800" spc="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düşük</a:t>
            </a:r>
            <a:r>
              <a:rPr lang="tr-TR" sz="1800" spc="6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olan</a:t>
            </a:r>
            <a:r>
              <a:rPr lang="tr-TR" sz="1800" spc="6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öğrenciler</a:t>
            </a:r>
            <a:r>
              <a:rPr lang="tr-TR" sz="1800" spc="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akademik</a:t>
            </a:r>
            <a:r>
              <a:rPr lang="tr-TR" sz="1800" spc="6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başarısızlık</a:t>
            </a:r>
            <a:r>
              <a:rPr lang="tr-TR" sz="1800" spc="65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yaşamaktadırlar.</a:t>
            </a:r>
            <a:endParaRPr lang="tr-TR" sz="1800" dirty="0">
              <a:cs typeface="Tahoma"/>
            </a:endParaRPr>
          </a:p>
          <a:p>
            <a:pPr algn="just">
              <a:spcBef>
                <a:spcPts val="170"/>
              </a:spcBef>
              <a:buFont typeface="Wingdings" panose="05000000000000000000" pitchFamily="2" charset="2"/>
              <a:buChar char="Ø"/>
            </a:pPr>
            <a:endParaRPr lang="tr-TR" sz="1800" dirty="0">
              <a:cs typeface="Tahoma"/>
            </a:endParaRPr>
          </a:p>
          <a:p>
            <a:pPr marL="12700" marR="5080" algn="just">
              <a:lnSpc>
                <a:spcPct val="113700"/>
              </a:lnSpc>
              <a:buFont typeface="Wingdings" panose="05000000000000000000" pitchFamily="2" charset="2"/>
              <a:buChar char="Ø"/>
            </a:pPr>
            <a:r>
              <a:rPr lang="tr-TR" sz="1800" u="sng" spc="-10" dirty="0">
                <a:cs typeface="Tahoma"/>
              </a:rPr>
              <a:t>Okulda</a:t>
            </a:r>
            <a:r>
              <a:rPr lang="tr-TR" sz="1800" u="sng" spc="100" dirty="0">
                <a:cs typeface="Tahoma"/>
              </a:rPr>
              <a:t> </a:t>
            </a:r>
            <a:r>
              <a:rPr lang="tr-TR" sz="1800" u="sng" spc="-35" dirty="0">
                <a:cs typeface="Tahoma"/>
              </a:rPr>
              <a:t>kurulan</a:t>
            </a:r>
            <a:r>
              <a:rPr lang="tr-TR" sz="1800" u="sng" spc="100" dirty="0">
                <a:cs typeface="Tahoma"/>
              </a:rPr>
              <a:t> </a:t>
            </a:r>
            <a:r>
              <a:rPr lang="tr-TR" sz="1800" u="sng" spc="-65" dirty="0">
                <a:cs typeface="Tahoma"/>
              </a:rPr>
              <a:t>ilişkiler</a:t>
            </a:r>
            <a:r>
              <a:rPr lang="tr-TR" sz="1800" spc="-65" dirty="0">
                <a:cs typeface="Tahoma"/>
              </a:rPr>
              <a:t>: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Okul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uyumsuzluğu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-20" dirty="0">
                <a:cs typeface="Tahoma"/>
              </a:rPr>
              <a:t>yaşayan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öğrenciler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başta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arkadaşlarıyla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olmak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-20" dirty="0">
                <a:cs typeface="Tahoma"/>
              </a:rPr>
              <a:t>üze</a:t>
            </a:r>
            <a:r>
              <a:rPr lang="tr-TR" sz="1800" dirty="0">
                <a:cs typeface="Tahoma"/>
              </a:rPr>
              <a:t>re</a:t>
            </a:r>
            <a:r>
              <a:rPr lang="tr-TR" sz="1800" spc="4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öğretmen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spc="-35" dirty="0">
                <a:cs typeface="Tahoma"/>
              </a:rPr>
              <a:t>ve</a:t>
            </a:r>
            <a:r>
              <a:rPr lang="tr-TR" sz="1800" spc="4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yöneticileri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ile</a:t>
            </a:r>
            <a:r>
              <a:rPr lang="tr-TR" sz="1800" spc="4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iletişim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kuramamaktadırlar.</a:t>
            </a:r>
            <a:endParaRPr lang="tr-TR" sz="1800" dirty="0">
              <a:cs typeface="Tahoma"/>
            </a:endParaRPr>
          </a:p>
          <a:p>
            <a:pPr algn="just">
              <a:spcBef>
                <a:spcPts val="170"/>
              </a:spcBef>
              <a:buFont typeface="Wingdings" panose="05000000000000000000" pitchFamily="2" charset="2"/>
              <a:buChar char="Ø"/>
            </a:pPr>
            <a:endParaRPr lang="tr-TR" sz="1800" dirty="0">
              <a:cs typeface="Tahoma"/>
            </a:endParaRPr>
          </a:p>
          <a:p>
            <a:pPr marL="12700" marR="5080" algn="just">
              <a:lnSpc>
                <a:spcPct val="113700"/>
              </a:lnSpc>
              <a:buFont typeface="Wingdings" panose="05000000000000000000" pitchFamily="2" charset="2"/>
              <a:buChar char="Ø"/>
            </a:pPr>
            <a:r>
              <a:rPr lang="tr-TR" sz="1800" u="sng" dirty="0">
                <a:cs typeface="Tahoma"/>
              </a:rPr>
              <a:t>Okula</a:t>
            </a:r>
            <a:r>
              <a:rPr lang="tr-TR" u="sng" spc="210" dirty="0">
                <a:cs typeface="Tahoma"/>
              </a:rPr>
              <a:t> </a:t>
            </a:r>
            <a:r>
              <a:rPr lang="tr-TR" sz="1800" u="sng" spc="-45" dirty="0">
                <a:cs typeface="Tahoma"/>
              </a:rPr>
              <a:t>devamsızlık</a:t>
            </a:r>
            <a:r>
              <a:rPr lang="tr-TR" sz="1800" spc="-45" dirty="0">
                <a:cs typeface="Tahoma"/>
              </a:rPr>
              <a:t>:</a:t>
            </a:r>
            <a:r>
              <a:rPr lang="tr-TR" sz="1800" spc="13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Okulda</a:t>
            </a:r>
            <a:r>
              <a:rPr lang="tr-TR" sz="1800" spc="10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sağlıklı</a:t>
            </a:r>
            <a:r>
              <a:rPr lang="tr-TR" sz="1800" spc="10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ilişkiler</a:t>
            </a:r>
            <a:r>
              <a:rPr lang="tr-TR" sz="1800" spc="1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kuramayan</a:t>
            </a:r>
            <a:r>
              <a:rPr lang="tr-TR" sz="1800" spc="10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öğrenciler</a:t>
            </a:r>
            <a:r>
              <a:rPr lang="tr-TR" sz="1800" spc="10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okula</a:t>
            </a:r>
            <a:r>
              <a:rPr lang="tr-TR" sz="1800" spc="10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devam</a:t>
            </a:r>
            <a:r>
              <a:rPr lang="tr-TR" sz="1800" spc="1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etmek</a:t>
            </a:r>
            <a:r>
              <a:rPr lang="tr-TR" sz="1800" spc="105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isteme</a:t>
            </a:r>
            <a:r>
              <a:rPr lang="tr-TR" sz="1800" spc="10" dirty="0">
                <a:cs typeface="Tahoma"/>
              </a:rPr>
              <a:t>mektedirler.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Okula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devamsızlık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ise</a:t>
            </a:r>
            <a:r>
              <a:rPr lang="tr-TR" sz="1800" spc="20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okul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terkine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kadar</a:t>
            </a:r>
            <a:r>
              <a:rPr lang="tr-TR" sz="1800" spc="20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ilerleyebilen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riskli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bir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davranıştır.</a:t>
            </a:r>
            <a:endParaRPr lang="tr-TR" sz="1800" dirty="0">
              <a:cs typeface="Tahoma"/>
            </a:endParaRPr>
          </a:p>
          <a:p>
            <a:pPr algn="just">
              <a:spcBef>
                <a:spcPts val="170"/>
              </a:spcBef>
              <a:buFont typeface="Wingdings" panose="05000000000000000000" pitchFamily="2" charset="2"/>
              <a:buChar char="Ø"/>
            </a:pPr>
            <a:endParaRPr lang="tr-TR" sz="1800" dirty="0">
              <a:cs typeface="Tahoma"/>
            </a:endParaRPr>
          </a:p>
          <a:p>
            <a:pPr marL="12700" marR="6350" algn="just">
              <a:lnSpc>
                <a:spcPct val="113700"/>
              </a:lnSpc>
              <a:buFont typeface="Wingdings" panose="05000000000000000000" pitchFamily="2" charset="2"/>
              <a:buChar char="Ø"/>
            </a:pPr>
            <a:r>
              <a:rPr lang="tr-TR" sz="1800" u="sng" spc="-75" dirty="0">
                <a:cs typeface="Tahoma"/>
              </a:rPr>
              <a:t>Riskli</a:t>
            </a:r>
            <a:r>
              <a:rPr lang="tr-TR" sz="1800" u="sng" spc="240" dirty="0">
                <a:cs typeface="Tahoma"/>
              </a:rPr>
              <a:t> </a:t>
            </a:r>
            <a:r>
              <a:rPr lang="tr-TR" sz="1800" u="sng" spc="-20" dirty="0">
                <a:cs typeface="Tahoma"/>
              </a:rPr>
              <a:t>davranışlar</a:t>
            </a:r>
            <a:r>
              <a:rPr lang="tr-TR" sz="1800" spc="-20" dirty="0">
                <a:cs typeface="Tahoma"/>
              </a:rPr>
              <a:t>:</a:t>
            </a:r>
            <a:r>
              <a:rPr lang="tr-TR" sz="1800" spc="15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Okula</a:t>
            </a:r>
            <a:r>
              <a:rPr lang="tr-TR" sz="1800" spc="1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uyumsuzluk</a:t>
            </a:r>
            <a:r>
              <a:rPr lang="tr-TR" sz="1800" spc="1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öğrencilerin</a:t>
            </a:r>
            <a:r>
              <a:rPr lang="tr-TR" sz="1800" spc="1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olumsuz</a:t>
            </a:r>
            <a:r>
              <a:rPr lang="tr-TR" sz="1800" spc="1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arkadaş</a:t>
            </a:r>
            <a:r>
              <a:rPr lang="tr-TR" sz="1800" spc="1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ilişkileri,</a:t>
            </a:r>
            <a:r>
              <a:rPr lang="tr-TR" sz="1800" spc="1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çeteleşmeler,</a:t>
            </a:r>
            <a:r>
              <a:rPr lang="tr-TR" sz="1800" spc="140" dirty="0">
                <a:cs typeface="Tahoma"/>
              </a:rPr>
              <a:t> </a:t>
            </a:r>
            <a:r>
              <a:rPr lang="tr-TR" sz="1800" spc="-25" dirty="0">
                <a:cs typeface="Tahoma"/>
              </a:rPr>
              <a:t>si</a:t>
            </a:r>
            <a:r>
              <a:rPr lang="tr-TR" sz="1800" dirty="0">
                <a:cs typeface="Tahoma"/>
              </a:rPr>
              <a:t>gara</a:t>
            </a:r>
            <a:r>
              <a:rPr lang="tr-TR" sz="1800" spc="45" dirty="0">
                <a:cs typeface="Tahoma"/>
              </a:rPr>
              <a:t> </a:t>
            </a:r>
            <a:r>
              <a:rPr lang="tr-TR" sz="1800" spc="-35" dirty="0">
                <a:cs typeface="Tahoma"/>
              </a:rPr>
              <a:t>ve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madde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kullanımı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gibi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riskli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davranışlar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göstermesine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neden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olabilmektedir.</a:t>
            </a:r>
            <a:endParaRPr lang="tr-TR" sz="18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320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5">
            <a:extLst>
              <a:ext uri="{FF2B5EF4-FFF2-40B4-BE49-F238E27FC236}">
                <a16:creationId xmlns:a16="http://schemas.microsoft.com/office/drawing/2014/main" id="{1513481D-52C7-E65C-C9DA-E2B6C53EC8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1277" y="2365093"/>
            <a:ext cx="3195090" cy="289737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D5EAA61-B99B-91FA-1BBA-B6A38F08323F}"/>
              </a:ext>
            </a:extLst>
          </p:cNvPr>
          <p:cNvSpPr txBox="1"/>
          <p:nvPr/>
        </p:nvSpPr>
        <p:spPr>
          <a:xfrm>
            <a:off x="2513769" y="547177"/>
            <a:ext cx="6097508" cy="116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284"/>
              </a:spcBef>
            </a:pPr>
            <a:r>
              <a:rPr lang="tr-TR" sz="2400" b="1" spc="-125">
                <a:solidFill>
                  <a:srgbClr val="EAFFFF"/>
                </a:solidFill>
                <a:latin typeface="Tahoma"/>
                <a:cs typeface="Tahoma"/>
              </a:rPr>
              <a:t>Çocuğumun</a:t>
            </a:r>
            <a:r>
              <a:rPr lang="tr-TR" sz="2400" b="1" spc="-9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00">
                <a:solidFill>
                  <a:srgbClr val="EAFFFF"/>
                </a:solidFill>
                <a:latin typeface="Tahoma"/>
                <a:cs typeface="Tahoma"/>
              </a:rPr>
              <a:t>Okula</a:t>
            </a:r>
            <a:r>
              <a:rPr lang="tr-TR" sz="2400" b="1" spc="-9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14">
                <a:solidFill>
                  <a:srgbClr val="EAFFFF"/>
                </a:solidFill>
                <a:latin typeface="Tahoma"/>
                <a:cs typeface="Tahoma"/>
              </a:rPr>
              <a:t>Uyum </a:t>
            </a:r>
            <a:r>
              <a:rPr lang="tr-TR" sz="2400" b="1" spc="-80">
                <a:solidFill>
                  <a:srgbClr val="EAFFFF"/>
                </a:solidFill>
                <a:latin typeface="Tahoma"/>
                <a:cs typeface="Tahoma"/>
              </a:rPr>
              <a:t>Sağlaması</a:t>
            </a:r>
            <a:r>
              <a:rPr lang="tr-TR" sz="2400" b="1" spc="-85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40">
                <a:solidFill>
                  <a:srgbClr val="EAFFFF"/>
                </a:solidFill>
                <a:latin typeface="Tahoma"/>
                <a:cs typeface="Tahoma"/>
              </a:rPr>
              <a:t>İçin</a:t>
            </a:r>
            <a:r>
              <a:rPr lang="tr-TR" sz="2400" b="1" spc="-85">
                <a:solidFill>
                  <a:srgbClr val="EAFFFF"/>
                </a:solidFill>
                <a:latin typeface="Tahoma"/>
                <a:cs typeface="Tahoma"/>
              </a:rPr>
              <a:t> </a:t>
            </a:r>
          </a:p>
          <a:p>
            <a:pPr marL="12700" marR="5080" algn="ctr">
              <a:lnSpc>
                <a:spcPct val="150000"/>
              </a:lnSpc>
              <a:spcBef>
                <a:spcPts val="284"/>
              </a:spcBef>
            </a:pPr>
            <a:r>
              <a:rPr lang="tr-TR" sz="2400" b="1" spc="-85">
                <a:solidFill>
                  <a:srgbClr val="EAFFFF"/>
                </a:solidFill>
                <a:latin typeface="Tahoma"/>
                <a:cs typeface="Tahoma"/>
              </a:rPr>
              <a:t>Veli Olarak </a:t>
            </a:r>
            <a:r>
              <a:rPr lang="tr-TR" sz="2400" b="1" spc="-90">
                <a:solidFill>
                  <a:srgbClr val="EAFFFF"/>
                </a:solidFill>
                <a:latin typeface="Tahoma"/>
                <a:cs typeface="Tahoma"/>
              </a:rPr>
              <a:t>Ben</a:t>
            </a:r>
            <a:r>
              <a:rPr lang="tr-TR" sz="2400" b="1" spc="-85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25">
                <a:solidFill>
                  <a:srgbClr val="EAFFFF"/>
                </a:solidFill>
                <a:latin typeface="Tahoma"/>
                <a:cs typeface="Tahoma"/>
              </a:rPr>
              <a:t>Ne </a:t>
            </a:r>
            <a:r>
              <a:rPr lang="tr-TR" sz="2400" b="1" spc="-10">
                <a:solidFill>
                  <a:srgbClr val="EAFFFF"/>
                </a:solidFill>
                <a:latin typeface="Tahoma"/>
                <a:cs typeface="Tahoma"/>
              </a:rPr>
              <a:t>Yapabilirim?</a:t>
            </a:r>
            <a:endParaRPr lang="tr-TR" sz="2400" dirty="0">
              <a:latin typeface="Tahoma"/>
              <a:cs typeface="Tahoma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BE46425-EFAB-E259-5B1B-3EF7DC2E392A}"/>
              </a:ext>
            </a:extLst>
          </p:cNvPr>
          <p:cNvSpPr txBox="1"/>
          <p:nvPr/>
        </p:nvSpPr>
        <p:spPr>
          <a:xfrm>
            <a:off x="517711" y="1907894"/>
            <a:ext cx="8374362" cy="417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635" marR="553085" indent="-171450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Tahoma"/>
              </a:rPr>
              <a:t> Veli</a:t>
            </a:r>
            <a:r>
              <a:rPr lang="tr-TR" spc="20" dirty="0">
                <a:cs typeface="Tahoma"/>
              </a:rPr>
              <a:t> </a:t>
            </a:r>
            <a:r>
              <a:rPr lang="tr-TR" dirty="0">
                <a:cs typeface="Tahoma"/>
              </a:rPr>
              <a:t>olarak</a:t>
            </a:r>
            <a:r>
              <a:rPr lang="tr-TR" spc="25" dirty="0">
                <a:cs typeface="Tahoma"/>
              </a:rPr>
              <a:t> </a:t>
            </a:r>
            <a:r>
              <a:rPr lang="tr-TR" dirty="0">
                <a:cs typeface="Tahoma"/>
              </a:rPr>
              <a:t>çocuğunuzu</a:t>
            </a:r>
            <a:r>
              <a:rPr lang="tr-TR" spc="20" dirty="0">
                <a:cs typeface="Tahoma"/>
              </a:rPr>
              <a:t> </a:t>
            </a:r>
            <a:r>
              <a:rPr lang="tr-TR" dirty="0">
                <a:cs typeface="Tahoma"/>
              </a:rPr>
              <a:t>en</a:t>
            </a:r>
            <a:r>
              <a:rPr lang="tr-TR" spc="25" dirty="0">
                <a:cs typeface="Tahoma"/>
              </a:rPr>
              <a:t> </a:t>
            </a:r>
            <a:r>
              <a:rPr lang="tr-TR" dirty="0">
                <a:cs typeface="Tahoma"/>
              </a:rPr>
              <a:t>iyi</a:t>
            </a:r>
            <a:r>
              <a:rPr lang="tr-TR" spc="25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tanıyan</a:t>
            </a:r>
            <a:r>
              <a:rPr lang="tr-TR" spc="20" dirty="0">
                <a:cs typeface="Tahoma"/>
              </a:rPr>
              <a:t> </a:t>
            </a:r>
            <a:r>
              <a:rPr lang="tr-TR" dirty="0">
                <a:cs typeface="Tahoma"/>
              </a:rPr>
              <a:t>sizlersiniz.</a:t>
            </a:r>
            <a:r>
              <a:rPr lang="tr-TR" spc="25" dirty="0">
                <a:cs typeface="Tahoma"/>
              </a:rPr>
              <a:t> </a:t>
            </a:r>
            <a:r>
              <a:rPr lang="tr-TR" dirty="0">
                <a:cs typeface="Tahoma"/>
              </a:rPr>
              <a:t>Bu</a:t>
            </a:r>
            <a:r>
              <a:rPr lang="tr-TR" spc="25" dirty="0">
                <a:cs typeface="Tahoma"/>
              </a:rPr>
              <a:t> </a:t>
            </a:r>
            <a:r>
              <a:rPr lang="tr-TR" dirty="0">
                <a:cs typeface="Tahoma"/>
              </a:rPr>
              <a:t>nedenle</a:t>
            </a:r>
            <a:r>
              <a:rPr lang="tr-TR" spc="20" dirty="0">
                <a:cs typeface="Tahoma"/>
              </a:rPr>
              <a:t> </a:t>
            </a:r>
            <a:r>
              <a:rPr lang="tr-TR" dirty="0">
                <a:cs typeface="Tahoma"/>
              </a:rPr>
              <a:t>yaşadığı</a:t>
            </a:r>
            <a:r>
              <a:rPr lang="tr-TR" spc="25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olum</a:t>
            </a:r>
            <a:r>
              <a:rPr lang="tr-TR" dirty="0">
                <a:cs typeface="Tahoma"/>
              </a:rPr>
              <a:t>suz</a:t>
            </a:r>
            <a:r>
              <a:rPr lang="tr-TR" spc="90" dirty="0">
                <a:cs typeface="Tahoma"/>
              </a:rPr>
              <a:t> </a:t>
            </a:r>
            <a:r>
              <a:rPr lang="tr-TR" dirty="0">
                <a:cs typeface="Tahoma"/>
              </a:rPr>
              <a:t>durumu</a:t>
            </a:r>
            <a:r>
              <a:rPr lang="tr-TR" spc="95" dirty="0">
                <a:cs typeface="Tahoma"/>
              </a:rPr>
              <a:t> </a:t>
            </a:r>
            <a:r>
              <a:rPr lang="tr-TR" u="sng" dirty="0">
                <a:cs typeface="Tahoma"/>
              </a:rPr>
              <a:t>ilk</a:t>
            </a:r>
            <a:r>
              <a:rPr lang="tr-TR" u="sng" spc="95" dirty="0">
                <a:cs typeface="Tahoma"/>
              </a:rPr>
              <a:t> </a:t>
            </a:r>
            <a:r>
              <a:rPr lang="tr-TR" u="sng" dirty="0">
                <a:cs typeface="Tahoma"/>
              </a:rPr>
              <a:t>fark</a:t>
            </a:r>
            <a:r>
              <a:rPr lang="tr-TR" u="sng" spc="90" dirty="0">
                <a:cs typeface="Tahoma"/>
              </a:rPr>
              <a:t> </a:t>
            </a:r>
            <a:r>
              <a:rPr lang="tr-TR" u="sng" dirty="0">
                <a:cs typeface="Tahoma"/>
              </a:rPr>
              <a:t>eden</a:t>
            </a:r>
            <a:r>
              <a:rPr lang="tr-TR" u="sng" spc="95" dirty="0">
                <a:cs typeface="Tahoma"/>
              </a:rPr>
              <a:t> </a:t>
            </a:r>
            <a:r>
              <a:rPr lang="tr-TR" u="sng" dirty="0">
                <a:cs typeface="Tahoma"/>
              </a:rPr>
              <a:t>de</a:t>
            </a:r>
            <a:r>
              <a:rPr lang="tr-TR" u="sng" spc="95" dirty="0">
                <a:cs typeface="Tahoma"/>
              </a:rPr>
              <a:t> </a:t>
            </a:r>
            <a:r>
              <a:rPr lang="tr-TR" u="sng" dirty="0">
                <a:cs typeface="Tahoma"/>
              </a:rPr>
              <a:t>siz</a:t>
            </a:r>
            <a:r>
              <a:rPr lang="tr-TR" u="sng" spc="90" dirty="0">
                <a:cs typeface="Tahoma"/>
              </a:rPr>
              <a:t> </a:t>
            </a:r>
            <a:r>
              <a:rPr lang="tr-TR" dirty="0">
                <a:cs typeface="Tahoma"/>
              </a:rPr>
              <a:t>olacaksınız.</a:t>
            </a:r>
            <a:r>
              <a:rPr lang="tr-TR" spc="95" dirty="0">
                <a:cs typeface="Tahoma"/>
              </a:rPr>
              <a:t> </a:t>
            </a:r>
            <a:r>
              <a:rPr lang="tr-TR" dirty="0">
                <a:cs typeface="Tahoma"/>
              </a:rPr>
              <a:t>Çocuğunuz</a:t>
            </a:r>
            <a:r>
              <a:rPr lang="tr-TR" spc="95" dirty="0">
                <a:cs typeface="Tahoma"/>
              </a:rPr>
              <a:t> </a:t>
            </a:r>
            <a:r>
              <a:rPr lang="tr-TR" u="sng" dirty="0">
                <a:cs typeface="Tahoma"/>
              </a:rPr>
              <a:t>kaygılı</a:t>
            </a:r>
            <a:r>
              <a:rPr lang="tr-TR" spc="95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davranıyor, </a:t>
            </a:r>
            <a:r>
              <a:rPr lang="tr-TR" dirty="0">
                <a:cs typeface="Tahoma"/>
              </a:rPr>
              <a:t>kendisini</a:t>
            </a:r>
            <a:r>
              <a:rPr lang="tr-TR" spc="40" dirty="0">
                <a:cs typeface="Tahoma"/>
              </a:rPr>
              <a:t> </a:t>
            </a:r>
            <a:r>
              <a:rPr lang="tr-TR" dirty="0">
                <a:cs typeface="Tahoma"/>
              </a:rPr>
              <a:t>ifade</a:t>
            </a:r>
            <a:r>
              <a:rPr lang="tr-TR" spc="45" dirty="0">
                <a:cs typeface="Tahoma"/>
              </a:rPr>
              <a:t> </a:t>
            </a:r>
            <a:r>
              <a:rPr lang="tr-TR" dirty="0">
                <a:cs typeface="Tahoma"/>
              </a:rPr>
              <a:t>etmiyor</a:t>
            </a:r>
            <a:r>
              <a:rPr lang="tr-TR" spc="45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ve</a:t>
            </a:r>
            <a:r>
              <a:rPr lang="tr-TR" spc="40" dirty="0">
                <a:cs typeface="Tahoma"/>
              </a:rPr>
              <a:t> </a:t>
            </a:r>
            <a:r>
              <a:rPr lang="tr-TR" dirty="0">
                <a:cs typeface="Tahoma"/>
              </a:rPr>
              <a:t>okuldan</a:t>
            </a:r>
            <a:r>
              <a:rPr lang="tr-TR" spc="45" dirty="0">
                <a:cs typeface="Tahoma"/>
              </a:rPr>
              <a:t> </a:t>
            </a:r>
            <a:r>
              <a:rPr lang="tr-TR" dirty="0">
                <a:cs typeface="Tahoma"/>
              </a:rPr>
              <a:t>bahsetmekten</a:t>
            </a:r>
            <a:r>
              <a:rPr lang="tr-TR" spc="45" dirty="0">
                <a:cs typeface="Tahoma"/>
              </a:rPr>
              <a:t> </a:t>
            </a:r>
            <a:r>
              <a:rPr lang="tr-TR" dirty="0">
                <a:cs typeface="Tahoma"/>
              </a:rPr>
              <a:t>kaçınıyorsa</a:t>
            </a:r>
            <a:r>
              <a:rPr lang="tr-TR" spc="45" dirty="0">
                <a:cs typeface="Tahoma"/>
              </a:rPr>
              <a:t> Rehberlik Servisi ile </a:t>
            </a:r>
            <a:r>
              <a:rPr lang="tr-TR" dirty="0">
                <a:cs typeface="Tahoma"/>
              </a:rPr>
              <a:t>bu</a:t>
            </a:r>
            <a:r>
              <a:rPr lang="tr-TR" spc="10" dirty="0">
                <a:cs typeface="Tahoma"/>
              </a:rPr>
              <a:t> </a:t>
            </a:r>
            <a:r>
              <a:rPr lang="tr-TR" dirty="0">
                <a:cs typeface="Tahoma"/>
              </a:rPr>
              <a:t>durumu</a:t>
            </a:r>
            <a:r>
              <a:rPr lang="tr-TR" spc="10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konuşunuz.</a:t>
            </a:r>
          </a:p>
          <a:p>
            <a:pPr marL="381635" marR="553085" indent="-171450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endParaRPr lang="tr-TR" spc="-10" dirty="0">
              <a:cs typeface="Tahoma"/>
            </a:endParaRPr>
          </a:p>
          <a:p>
            <a:pPr marL="381635" marR="553085" indent="-171450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Tahoma"/>
              </a:rPr>
              <a:t> Her</a:t>
            </a:r>
            <a:r>
              <a:rPr lang="tr-TR" spc="25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gün</a:t>
            </a:r>
            <a:r>
              <a:rPr lang="tr-TR" spc="30" dirty="0">
                <a:cs typeface="Tahoma"/>
              </a:rPr>
              <a:t> </a:t>
            </a:r>
            <a:r>
              <a:rPr lang="tr-TR" dirty="0">
                <a:cs typeface="Tahoma"/>
              </a:rPr>
              <a:t>okulda</a:t>
            </a:r>
            <a:r>
              <a:rPr lang="tr-TR" spc="30" dirty="0">
                <a:cs typeface="Tahoma"/>
              </a:rPr>
              <a:t> </a:t>
            </a:r>
            <a:r>
              <a:rPr lang="tr-TR" dirty="0">
                <a:cs typeface="Tahoma"/>
              </a:rPr>
              <a:t>yaptıklarıyla</a:t>
            </a:r>
            <a:r>
              <a:rPr lang="tr-TR" spc="25" dirty="0">
                <a:cs typeface="Tahoma"/>
              </a:rPr>
              <a:t> </a:t>
            </a:r>
            <a:r>
              <a:rPr lang="tr-TR" dirty="0">
                <a:cs typeface="Tahoma"/>
              </a:rPr>
              <a:t>ilgili</a:t>
            </a:r>
            <a:r>
              <a:rPr lang="tr-TR" spc="30" dirty="0">
                <a:cs typeface="Tahoma"/>
              </a:rPr>
              <a:t> </a:t>
            </a:r>
            <a:r>
              <a:rPr lang="tr-TR" u="sng" dirty="0">
                <a:cs typeface="Tahoma"/>
              </a:rPr>
              <a:t>çocuğunuzla</a:t>
            </a:r>
            <a:r>
              <a:rPr lang="tr-TR" u="sng" spc="30" dirty="0">
                <a:cs typeface="Tahoma"/>
              </a:rPr>
              <a:t> </a:t>
            </a:r>
            <a:r>
              <a:rPr lang="tr-TR" u="sng" dirty="0">
                <a:cs typeface="Tahoma"/>
              </a:rPr>
              <a:t>sohbet</a:t>
            </a:r>
            <a:r>
              <a:rPr lang="tr-TR" spc="30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ediniz.</a:t>
            </a:r>
          </a:p>
          <a:p>
            <a:pPr marL="381635" marR="553085" indent="-171450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endParaRPr lang="tr-TR" spc="-10" dirty="0">
              <a:cs typeface="Tahoma"/>
            </a:endParaRPr>
          </a:p>
          <a:p>
            <a:pPr marL="381635" marR="553085" indent="-171450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Tahoma"/>
              </a:rPr>
              <a:t> Çocuğunuzdaki</a:t>
            </a:r>
            <a:r>
              <a:rPr lang="tr-TR" spc="90" dirty="0">
                <a:cs typeface="Tahoma"/>
              </a:rPr>
              <a:t> </a:t>
            </a:r>
            <a:r>
              <a:rPr lang="tr-TR" dirty="0">
                <a:cs typeface="Tahoma"/>
              </a:rPr>
              <a:t>duygusal</a:t>
            </a:r>
            <a:r>
              <a:rPr lang="tr-TR" spc="90" dirty="0">
                <a:cs typeface="Tahoma"/>
              </a:rPr>
              <a:t> </a:t>
            </a:r>
            <a:r>
              <a:rPr lang="tr-TR" dirty="0">
                <a:cs typeface="Tahoma"/>
              </a:rPr>
              <a:t>ve</a:t>
            </a:r>
            <a:r>
              <a:rPr lang="tr-TR" spc="90" dirty="0">
                <a:cs typeface="Tahoma"/>
              </a:rPr>
              <a:t> </a:t>
            </a:r>
            <a:r>
              <a:rPr lang="tr-TR" dirty="0">
                <a:cs typeface="Tahoma"/>
              </a:rPr>
              <a:t>fiziksel</a:t>
            </a:r>
            <a:r>
              <a:rPr lang="tr-TR" spc="90" dirty="0">
                <a:cs typeface="Tahoma"/>
              </a:rPr>
              <a:t> </a:t>
            </a:r>
            <a:r>
              <a:rPr lang="tr-TR" u="sng" dirty="0">
                <a:cs typeface="Tahoma"/>
              </a:rPr>
              <a:t>değişimleri</a:t>
            </a:r>
            <a:r>
              <a:rPr lang="tr-TR" u="sng" spc="95" dirty="0">
                <a:cs typeface="Tahoma"/>
              </a:rPr>
              <a:t> </a:t>
            </a:r>
            <a:r>
              <a:rPr lang="tr-TR" u="sng" dirty="0">
                <a:cs typeface="Tahoma"/>
              </a:rPr>
              <a:t>takip</a:t>
            </a:r>
            <a:r>
              <a:rPr lang="tr-TR" spc="90" dirty="0">
                <a:cs typeface="Tahoma"/>
              </a:rPr>
              <a:t> </a:t>
            </a:r>
            <a:r>
              <a:rPr lang="tr-TR" dirty="0">
                <a:cs typeface="Tahoma"/>
              </a:rPr>
              <a:t>ediniz.</a:t>
            </a:r>
            <a:r>
              <a:rPr lang="tr-TR" spc="90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Olum</a:t>
            </a:r>
            <a:r>
              <a:rPr lang="tr-TR" dirty="0">
                <a:cs typeface="Tahoma"/>
              </a:rPr>
              <a:t>suz</a:t>
            </a:r>
            <a:r>
              <a:rPr lang="tr-TR" spc="225" dirty="0">
                <a:cs typeface="Tahoma"/>
              </a:rPr>
              <a:t> </a:t>
            </a:r>
            <a:r>
              <a:rPr lang="tr-TR" dirty="0">
                <a:cs typeface="Tahoma"/>
              </a:rPr>
              <a:t>bir</a:t>
            </a:r>
            <a:r>
              <a:rPr lang="tr-TR" spc="229" dirty="0">
                <a:cs typeface="Tahoma"/>
              </a:rPr>
              <a:t> </a:t>
            </a:r>
            <a:r>
              <a:rPr lang="tr-TR" dirty="0">
                <a:cs typeface="Tahoma"/>
              </a:rPr>
              <a:t>durumla</a:t>
            </a:r>
            <a:r>
              <a:rPr lang="tr-TR" spc="229" dirty="0">
                <a:cs typeface="Tahoma"/>
              </a:rPr>
              <a:t> </a:t>
            </a:r>
            <a:r>
              <a:rPr lang="tr-TR" dirty="0">
                <a:cs typeface="Tahoma"/>
              </a:rPr>
              <a:t>karşılaştığınızda</a:t>
            </a:r>
            <a:r>
              <a:rPr lang="tr-TR" spc="229" dirty="0">
                <a:cs typeface="Tahoma"/>
              </a:rPr>
              <a:t> </a:t>
            </a:r>
            <a:r>
              <a:rPr lang="tr-TR" dirty="0">
                <a:cs typeface="Tahoma"/>
              </a:rPr>
              <a:t>öğretmen,</a:t>
            </a:r>
            <a:r>
              <a:rPr lang="tr-TR" spc="229" dirty="0">
                <a:cs typeface="Tahoma"/>
              </a:rPr>
              <a:t> </a:t>
            </a:r>
            <a:r>
              <a:rPr lang="tr-TR" dirty="0">
                <a:cs typeface="Tahoma"/>
              </a:rPr>
              <a:t>yöneticiler</a:t>
            </a:r>
            <a:r>
              <a:rPr lang="tr-TR" spc="229" dirty="0">
                <a:cs typeface="Tahoma"/>
              </a:rPr>
              <a:t> </a:t>
            </a:r>
            <a:r>
              <a:rPr lang="tr-TR" dirty="0">
                <a:cs typeface="Tahoma"/>
              </a:rPr>
              <a:t>ve</a:t>
            </a:r>
            <a:r>
              <a:rPr lang="tr-TR" spc="229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rehber </a:t>
            </a:r>
            <a:r>
              <a:rPr lang="tr-TR" dirty="0">
                <a:cs typeface="Tahoma"/>
              </a:rPr>
              <a:t>öğretmeninizle</a:t>
            </a:r>
            <a:r>
              <a:rPr lang="tr-TR" spc="45" dirty="0">
                <a:cs typeface="Tahoma"/>
              </a:rPr>
              <a:t> </a:t>
            </a:r>
            <a:r>
              <a:rPr lang="tr-TR" dirty="0">
                <a:cs typeface="Tahoma"/>
              </a:rPr>
              <a:t>(okul</a:t>
            </a:r>
            <a:r>
              <a:rPr lang="tr-TR" spc="50" dirty="0">
                <a:cs typeface="Tahoma"/>
              </a:rPr>
              <a:t> </a:t>
            </a:r>
            <a:r>
              <a:rPr lang="tr-TR" dirty="0">
                <a:cs typeface="Tahoma"/>
              </a:rPr>
              <a:t>psikolojik</a:t>
            </a:r>
            <a:r>
              <a:rPr lang="tr-TR" spc="50" dirty="0">
                <a:cs typeface="Tahoma"/>
              </a:rPr>
              <a:t> </a:t>
            </a:r>
            <a:r>
              <a:rPr lang="tr-TR" dirty="0">
                <a:cs typeface="Tahoma"/>
              </a:rPr>
              <a:t>danışmanı)</a:t>
            </a:r>
            <a:r>
              <a:rPr lang="tr-TR" spc="450" dirty="0">
                <a:cs typeface="Tahoma"/>
              </a:rPr>
              <a:t> </a:t>
            </a:r>
            <a:r>
              <a:rPr lang="tr-TR" dirty="0">
                <a:cs typeface="Tahoma"/>
              </a:rPr>
              <a:t>iletişime</a:t>
            </a:r>
            <a:r>
              <a:rPr lang="tr-TR" spc="50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geçiniz.</a:t>
            </a:r>
          </a:p>
          <a:p>
            <a:pPr marL="381635" marR="553085" indent="-171450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endParaRPr lang="tr-TR" spc="-10" dirty="0">
              <a:cs typeface="Tahoma"/>
            </a:endParaRPr>
          </a:p>
          <a:p>
            <a:pPr marL="381635" marR="553085" indent="-171450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Tahoma"/>
              </a:rPr>
              <a:t> Çocuğunuzun</a:t>
            </a:r>
            <a:r>
              <a:rPr lang="tr-TR" spc="370" dirty="0">
                <a:cs typeface="Tahoma"/>
              </a:rPr>
              <a:t> </a:t>
            </a:r>
            <a:r>
              <a:rPr lang="tr-TR" u="sng" dirty="0">
                <a:cs typeface="Tahoma"/>
              </a:rPr>
              <a:t>arkadaşlarıyla</a:t>
            </a:r>
            <a:r>
              <a:rPr lang="tr-TR" spc="375" dirty="0">
                <a:cs typeface="Tahoma"/>
              </a:rPr>
              <a:t> </a:t>
            </a:r>
            <a:r>
              <a:rPr lang="tr-TR" dirty="0">
                <a:cs typeface="Tahoma"/>
              </a:rPr>
              <a:t>kolay</a:t>
            </a:r>
            <a:r>
              <a:rPr lang="tr-TR" spc="370" dirty="0">
                <a:cs typeface="Tahoma"/>
              </a:rPr>
              <a:t> </a:t>
            </a:r>
            <a:r>
              <a:rPr lang="tr-TR" u="sng" dirty="0">
                <a:cs typeface="Tahoma"/>
              </a:rPr>
              <a:t>iletişim</a:t>
            </a:r>
            <a:r>
              <a:rPr lang="tr-TR" spc="375" dirty="0">
                <a:cs typeface="Tahoma"/>
              </a:rPr>
              <a:t> </a:t>
            </a:r>
            <a:r>
              <a:rPr lang="tr-TR" spc="-20" dirty="0">
                <a:cs typeface="Tahoma"/>
              </a:rPr>
              <a:t>kur</a:t>
            </a:r>
            <a:r>
              <a:rPr lang="tr-TR" dirty="0">
                <a:cs typeface="Tahoma"/>
              </a:rPr>
              <a:t>masını</a:t>
            </a:r>
            <a:r>
              <a:rPr lang="tr-TR" spc="135" dirty="0">
                <a:cs typeface="Tahoma"/>
              </a:rPr>
              <a:t> </a:t>
            </a:r>
            <a:r>
              <a:rPr lang="tr-TR" spc="-35" dirty="0">
                <a:cs typeface="Tahoma"/>
              </a:rPr>
              <a:t>ve</a:t>
            </a:r>
            <a:r>
              <a:rPr lang="tr-TR" spc="135" dirty="0">
                <a:cs typeface="Tahoma"/>
              </a:rPr>
              <a:t> </a:t>
            </a:r>
            <a:r>
              <a:rPr lang="tr-TR" dirty="0">
                <a:cs typeface="Tahoma"/>
              </a:rPr>
              <a:t>sosyalleşebilmesini</a:t>
            </a:r>
            <a:r>
              <a:rPr lang="tr-TR" spc="140" dirty="0">
                <a:cs typeface="Tahoma"/>
              </a:rPr>
              <a:t> </a:t>
            </a:r>
            <a:r>
              <a:rPr lang="tr-TR" spc="-10" dirty="0">
                <a:cs typeface="Tahoma"/>
              </a:rPr>
              <a:t>destekleyiniz.</a:t>
            </a:r>
            <a:endParaRPr lang="tr-TR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6179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CFD8B5-DDCA-CC65-5E68-F7E0DD81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470" y="2142067"/>
            <a:ext cx="9488032" cy="36491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sz="1800" dirty="0">
                <a:cs typeface="Tahoma"/>
              </a:rPr>
              <a:t>Akademik</a:t>
            </a:r>
            <a:r>
              <a:rPr lang="tr-TR" sz="1800" spc="16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başarısızlığının</a:t>
            </a:r>
            <a:r>
              <a:rPr lang="tr-TR" sz="1800" spc="16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tek</a:t>
            </a:r>
            <a:r>
              <a:rPr lang="tr-TR" sz="1800" u="sng" spc="16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nedeni</a:t>
            </a:r>
            <a:r>
              <a:rPr lang="tr-TR" sz="1800" u="sng" spc="16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ders</a:t>
            </a:r>
            <a:r>
              <a:rPr lang="tr-TR" sz="1800" u="sng" spc="16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çalışmamak</a:t>
            </a:r>
            <a:r>
              <a:rPr lang="tr-TR" sz="1800" u="sng" spc="165" dirty="0">
                <a:cs typeface="Tahoma"/>
              </a:rPr>
              <a:t> </a:t>
            </a:r>
            <a:r>
              <a:rPr lang="tr-TR" sz="1800" u="sng" spc="-10" dirty="0">
                <a:cs typeface="Tahoma"/>
              </a:rPr>
              <a:t>değildir</a:t>
            </a:r>
            <a:r>
              <a:rPr lang="tr-TR" sz="1800" spc="-10" dirty="0">
                <a:cs typeface="Tahoma"/>
              </a:rPr>
              <a:t>. </a:t>
            </a:r>
            <a:r>
              <a:rPr lang="tr-TR" sz="1800" dirty="0">
                <a:cs typeface="Tahoma"/>
              </a:rPr>
              <a:t>Okula</a:t>
            </a:r>
            <a:r>
              <a:rPr lang="tr-TR" sz="1800" spc="5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uyum</a:t>
            </a:r>
            <a:r>
              <a:rPr lang="tr-TR" sz="1800" spc="5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sağlayamayan</a:t>
            </a:r>
            <a:r>
              <a:rPr lang="tr-TR" sz="1800" spc="6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çocuk</a:t>
            </a:r>
            <a:r>
              <a:rPr lang="tr-TR" sz="1800" spc="5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odaklanmada</a:t>
            </a:r>
            <a:r>
              <a:rPr lang="tr-TR" sz="1800" u="sng" spc="6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da</a:t>
            </a:r>
            <a:r>
              <a:rPr lang="tr-TR" sz="1800" u="sng" spc="5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zorluk</a:t>
            </a:r>
            <a:r>
              <a:rPr lang="tr-TR" sz="1800" u="sng" spc="6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çeke</a:t>
            </a:r>
            <a:r>
              <a:rPr lang="tr-TR" sz="1800" dirty="0">
                <a:cs typeface="Tahoma"/>
              </a:rPr>
              <a:t>bilir,</a:t>
            </a:r>
            <a:r>
              <a:rPr lang="tr-TR" sz="1800" spc="6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dolayısıyla</a:t>
            </a:r>
            <a:r>
              <a:rPr lang="tr-TR" sz="1800" spc="6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da</a:t>
            </a:r>
            <a:r>
              <a:rPr lang="tr-TR" sz="1800" spc="6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okulla</a:t>
            </a:r>
            <a:r>
              <a:rPr lang="tr-TR" sz="1800" u="sng" spc="6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ilgili</a:t>
            </a:r>
            <a:r>
              <a:rPr lang="tr-TR" sz="1800" u="sng" spc="6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faaliyetlerden</a:t>
            </a:r>
            <a:r>
              <a:rPr lang="tr-TR" sz="1800" u="sng" spc="60" dirty="0">
                <a:cs typeface="Tahoma"/>
              </a:rPr>
              <a:t> </a:t>
            </a:r>
            <a:r>
              <a:rPr lang="tr-TR" sz="1800" u="sng" spc="-10" dirty="0">
                <a:cs typeface="Tahoma"/>
              </a:rPr>
              <a:t>kaçınabilirler.</a:t>
            </a:r>
            <a:endParaRPr lang="tr-TR" sz="1800" u="sng" dirty="0">
              <a:cs typeface="Tahom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tr-TR" sz="1800" dirty="0">
              <a:cs typeface="Tahom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800" dirty="0">
                <a:cs typeface="Tahoma"/>
              </a:rPr>
              <a:t>Ortaokul</a:t>
            </a:r>
            <a:r>
              <a:rPr lang="tr-TR" sz="1800" spc="5" dirty="0">
                <a:cs typeface="Tahoma"/>
              </a:rPr>
              <a:t> </a:t>
            </a:r>
            <a:r>
              <a:rPr lang="tr-TR" sz="1800" spc="-100" dirty="0">
                <a:cs typeface="Tahoma"/>
              </a:rPr>
              <a:t>5.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sınıfta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çocuğunuzun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arkadaş</a:t>
            </a:r>
            <a:r>
              <a:rPr lang="tr-TR" sz="1800" u="sng" spc="1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ilişkileri</a:t>
            </a:r>
            <a:r>
              <a:rPr lang="tr-TR" sz="1800" u="sng" spc="10" dirty="0">
                <a:cs typeface="Tahoma"/>
              </a:rPr>
              <a:t> </a:t>
            </a:r>
            <a:r>
              <a:rPr lang="tr-TR" sz="1800" u="sng" spc="-35" dirty="0">
                <a:cs typeface="Tahoma"/>
              </a:rPr>
              <a:t>ön</a:t>
            </a:r>
            <a:r>
              <a:rPr lang="tr-TR" sz="1800" u="sng" spc="1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plana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çıkar.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Eğer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çocuğunuz</a:t>
            </a:r>
            <a:r>
              <a:rPr lang="tr-TR" sz="1800" spc="5" dirty="0">
                <a:cs typeface="Tahoma"/>
              </a:rPr>
              <a:t> </a:t>
            </a:r>
            <a:r>
              <a:rPr lang="tr-TR" sz="1800" u="sng" spc="-25" dirty="0">
                <a:cs typeface="Tahoma"/>
              </a:rPr>
              <a:t>içe </a:t>
            </a:r>
            <a:r>
              <a:rPr lang="tr-TR" sz="1800" u="sng" dirty="0">
                <a:cs typeface="Tahoma"/>
              </a:rPr>
              <a:t>kapanıksa</a:t>
            </a:r>
            <a:r>
              <a:rPr lang="tr-TR" sz="1800" dirty="0">
                <a:cs typeface="Tahoma"/>
              </a:rPr>
              <a:t>,</a:t>
            </a:r>
            <a:r>
              <a:rPr lang="tr-TR" sz="1800" spc="10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arkadaşlarıyla</a:t>
            </a:r>
            <a:r>
              <a:rPr lang="tr-TR" sz="1800" u="sng" spc="10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vakit</a:t>
            </a:r>
            <a:r>
              <a:rPr lang="tr-TR" sz="1800" u="sng" spc="10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geçirmekten</a:t>
            </a:r>
            <a:r>
              <a:rPr lang="tr-TR" sz="1800" u="sng" spc="10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kaçınıyor</a:t>
            </a:r>
            <a:r>
              <a:rPr lang="tr-TR" sz="1800" u="sng" spc="10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ve</a:t>
            </a:r>
            <a:r>
              <a:rPr lang="tr-TR" sz="1800" spc="10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okula</a:t>
            </a:r>
            <a:r>
              <a:rPr lang="tr-TR" sz="1800" u="sng" spc="10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gitmek</a:t>
            </a:r>
            <a:r>
              <a:rPr lang="tr-TR" sz="1800" u="sng" spc="100" dirty="0">
                <a:cs typeface="Tahoma"/>
              </a:rPr>
              <a:t> </a:t>
            </a:r>
            <a:r>
              <a:rPr lang="tr-TR" sz="1800" u="sng" spc="-10" dirty="0">
                <a:cs typeface="Tahoma"/>
              </a:rPr>
              <a:t>istemiyorsa </a:t>
            </a:r>
            <a:r>
              <a:rPr lang="tr-TR" sz="1800" spc="-30" dirty="0">
                <a:cs typeface="Tahoma"/>
              </a:rPr>
              <a:t>bu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durumun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nedenlerini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çocuğunuzla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konuşunuz.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Sizinle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konuşmaktan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çekiniyor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spc="-25" dirty="0">
                <a:cs typeface="Tahoma"/>
              </a:rPr>
              <a:t>ise </a:t>
            </a:r>
            <a:r>
              <a:rPr lang="tr-TR" spc="-25" dirty="0">
                <a:cs typeface="Tahoma"/>
              </a:rPr>
              <a:t>Rehberlik Servisi ile </a:t>
            </a:r>
            <a:r>
              <a:rPr lang="tr-TR" sz="1800" dirty="0">
                <a:cs typeface="Tahoma"/>
              </a:rPr>
              <a:t>bu</a:t>
            </a:r>
            <a:r>
              <a:rPr lang="tr-TR" sz="1800" spc="2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durumu</a:t>
            </a:r>
            <a:r>
              <a:rPr lang="tr-TR" sz="1800" spc="2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paylaşınız.</a:t>
            </a:r>
            <a:endParaRPr lang="tr-TR" sz="1800" dirty="0">
              <a:cs typeface="Tahom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tr-TR" sz="1800" dirty="0">
              <a:cs typeface="Tahom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1800" dirty="0">
                <a:cs typeface="Tahoma"/>
              </a:rPr>
              <a:t>Çocuğunuz</a:t>
            </a:r>
            <a:r>
              <a:rPr lang="tr-TR" sz="1800" spc="4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ortaokula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başlamakla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ilgili</a:t>
            </a:r>
            <a:r>
              <a:rPr lang="tr-TR" sz="1800" spc="4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kaygı</a:t>
            </a:r>
            <a:r>
              <a:rPr lang="tr-TR" sz="1800" u="sng" spc="5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hissediyorsa</a:t>
            </a:r>
            <a:r>
              <a:rPr lang="tr-TR" sz="1800" u="sng" spc="5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onu</a:t>
            </a:r>
            <a:r>
              <a:rPr lang="tr-TR" sz="1800" u="sng" spc="4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yargılamayınız</a:t>
            </a:r>
            <a:r>
              <a:rPr lang="tr-TR" sz="1800" dirty="0">
                <a:cs typeface="Tahoma"/>
              </a:rPr>
              <a:t>.</a:t>
            </a:r>
            <a:r>
              <a:rPr lang="tr-TR" sz="1800" spc="50" dirty="0">
                <a:cs typeface="Tahoma"/>
              </a:rPr>
              <a:t> </a:t>
            </a:r>
            <a:r>
              <a:rPr lang="tr-TR" sz="1800" i="1" spc="-10" dirty="0">
                <a:cs typeface="Tahoma"/>
              </a:rPr>
              <a:t>“Her</a:t>
            </a:r>
            <a:r>
              <a:rPr lang="tr-TR" sz="1800" i="1" dirty="0">
                <a:cs typeface="Tahoma"/>
              </a:rPr>
              <a:t>kes</a:t>
            </a:r>
            <a:r>
              <a:rPr lang="tr-TR" sz="1800" i="1" spc="5" dirty="0">
                <a:cs typeface="Tahoma"/>
              </a:rPr>
              <a:t> </a:t>
            </a:r>
            <a:r>
              <a:rPr lang="tr-TR" sz="1800" i="1" spc="-10" dirty="0">
                <a:cs typeface="Tahoma"/>
              </a:rPr>
              <a:t>gidiyor.”,</a:t>
            </a:r>
            <a:r>
              <a:rPr lang="tr-TR" sz="1800" i="1" spc="5" dirty="0">
                <a:cs typeface="Tahoma"/>
              </a:rPr>
              <a:t> </a:t>
            </a:r>
            <a:r>
              <a:rPr lang="tr-TR" sz="1800" i="1" dirty="0">
                <a:cs typeface="Tahoma"/>
              </a:rPr>
              <a:t>“Biz</a:t>
            </a:r>
            <a:r>
              <a:rPr lang="tr-TR" sz="1800" i="1" spc="10" dirty="0">
                <a:cs typeface="Tahoma"/>
              </a:rPr>
              <a:t> </a:t>
            </a:r>
            <a:r>
              <a:rPr lang="tr-TR" sz="1800" i="1" dirty="0">
                <a:cs typeface="Tahoma"/>
              </a:rPr>
              <a:t>senin</a:t>
            </a:r>
            <a:r>
              <a:rPr lang="tr-TR" sz="1800" i="1" spc="5" dirty="0">
                <a:cs typeface="Tahoma"/>
              </a:rPr>
              <a:t> </a:t>
            </a:r>
            <a:r>
              <a:rPr lang="tr-TR" sz="1800" i="1" spc="-10" dirty="0">
                <a:cs typeface="Tahoma"/>
              </a:rPr>
              <a:t>zamanındayken….”</a:t>
            </a:r>
            <a:r>
              <a:rPr lang="tr-TR" sz="1800" i="1" spc="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gibi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genelleyici</a:t>
            </a:r>
            <a:r>
              <a:rPr lang="tr-TR" sz="1800" spc="5" dirty="0">
                <a:cs typeface="Tahoma"/>
              </a:rPr>
              <a:t> </a:t>
            </a:r>
            <a:r>
              <a:rPr lang="tr-TR" sz="1800" spc="-65" dirty="0">
                <a:cs typeface="Tahoma"/>
              </a:rPr>
              <a:t>ve</a:t>
            </a:r>
            <a:r>
              <a:rPr lang="tr-TR" sz="1800" spc="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yargılayıcı</a:t>
            </a:r>
            <a:r>
              <a:rPr lang="tr-TR" sz="1800" spc="1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ifadelerden </a:t>
            </a:r>
            <a:r>
              <a:rPr lang="tr-TR" sz="1800" dirty="0">
                <a:cs typeface="Tahoma"/>
              </a:rPr>
              <a:t>kaçınınız.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Düşüncelerini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spc="-35" dirty="0">
                <a:cs typeface="Tahoma"/>
              </a:rPr>
              <a:t>ve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duygularını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size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anlatmasını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sağlayınız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spc="-35" dirty="0">
                <a:cs typeface="Tahoma"/>
              </a:rPr>
              <a:t>ve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onu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dinleyiniz.</a:t>
            </a:r>
            <a:endParaRPr lang="tr-TR" sz="1800" dirty="0">
              <a:cs typeface="Tahoma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D3E447B-8AFC-BDFD-02B5-09464F99BB9A}"/>
              </a:ext>
            </a:extLst>
          </p:cNvPr>
          <p:cNvSpPr txBox="1"/>
          <p:nvPr/>
        </p:nvSpPr>
        <p:spPr>
          <a:xfrm>
            <a:off x="2513769" y="547177"/>
            <a:ext cx="6097508" cy="116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284"/>
              </a:spcBef>
            </a:pPr>
            <a:r>
              <a:rPr lang="tr-TR" sz="2400" b="1" spc="-125" dirty="0">
                <a:solidFill>
                  <a:srgbClr val="EAFFFF"/>
                </a:solidFill>
                <a:latin typeface="Tahoma"/>
                <a:cs typeface="Tahoma"/>
              </a:rPr>
              <a:t>Çocuğumun</a:t>
            </a:r>
            <a:r>
              <a:rPr lang="tr-TR" sz="2400" b="1" spc="-90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00" dirty="0">
                <a:solidFill>
                  <a:srgbClr val="EAFFFF"/>
                </a:solidFill>
                <a:latin typeface="Tahoma"/>
                <a:cs typeface="Tahoma"/>
              </a:rPr>
              <a:t>Okula</a:t>
            </a:r>
            <a:r>
              <a:rPr lang="tr-TR" sz="2400" b="1" spc="-90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14" dirty="0">
                <a:solidFill>
                  <a:srgbClr val="EAFFFF"/>
                </a:solidFill>
                <a:latin typeface="Tahoma"/>
                <a:cs typeface="Tahoma"/>
              </a:rPr>
              <a:t>Uyum </a:t>
            </a:r>
            <a:r>
              <a:rPr lang="tr-TR" sz="2400" b="1" spc="-80" dirty="0">
                <a:solidFill>
                  <a:srgbClr val="EAFFFF"/>
                </a:solidFill>
                <a:latin typeface="Tahoma"/>
                <a:cs typeface="Tahoma"/>
              </a:rPr>
              <a:t>Sağlaması</a:t>
            </a:r>
            <a:r>
              <a:rPr lang="tr-TR" sz="2400" b="1" spc="-85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40" dirty="0">
                <a:solidFill>
                  <a:srgbClr val="EAFFFF"/>
                </a:solidFill>
                <a:latin typeface="Tahoma"/>
                <a:cs typeface="Tahoma"/>
              </a:rPr>
              <a:t>İçin</a:t>
            </a:r>
            <a:r>
              <a:rPr lang="tr-TR" sz="2400" b="1" spc="-85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</a:p>
          <a:p>
            <a:pPr marL="12700" marR="5080" algn="ctr">
              <a:lnSpc>
                <a:spcPct val="150000"/>
              </a:lnSpc>
              <a:spcBef>
                <a:spcPts val="284"/>
              </a:spcBef>
            </a:pPr>
            <a:r>
              <a:rPr lang="tr-TR" sz="2400" b="1" spc="-85" dirty="0">
                <a:solidFill>
                  <a:srgbClr val="EAFFFF"/>
                </a:solidFill>
                <a:latin typeface="Tahoma"/>
                <a:cs typeface="Tahoma"/>
              </a:rPr>
              <a:t>Veli Olarak </a:t>
            </a:r>
            <a:r>
              <a:rPr lang="tr-TR" sz="2400" b="1" spc="-90" dirty="0">
                <a:solidFill>
                  <a:srgbClr val="EAFFFF"/>
                </a:solidFill>
                <a:latin typeface="Tahoma"/>
                <a:cs typeface="Tahoma"/>
              </a:rPr>
              <a:t>Ben</a:t>
            </a:r>
            <a:r>
              <a:rPr lang="tr-TR" sz="2400" b="1" spc="-85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25" dirty="0">
                <a:solidFill>
                  <a:srgbClr val="EAFFFF"/>
                </a:solidFill>
                <a:latin typeface="Tahoma"/>
                <a:cs typeface="Tahoma"/>
              </a:rPr>
              <a:t>Ne </a:t>
            </a:r>
            <a:r>
              <a:rPr lang="tr-TR" sz="2400" b="1" spc="-10" dirty="0">
                <a:solidFill>
                  <a:srgbClr val="EAFFFF"/>
                </a:solidFill>
                <a:latin typeface="Tahoma"/>
                <a:cs typeface="Tahoma"/>
              </a:rPr>
              <a:t>Yapabilirim?</a:t>
            </a:r>
            <a:endParaRPr lang="tr-TR"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643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9">
            <a:extLst>
              <a:ext uri="{FF2B5EF4-FFF2-40B4-BE49-F238E27FC236}">
                <a16:creationId xmlns:a16="http://schemas.microsoft.com/office/drawing/2014/main" id="{484880BE-639B-BC1D-01D0-EBE77B0D168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5257" y="52093"/>
            <a:ext cx="2721429" cy="260790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E21897-B575-1D56-9DF5-BEFE48F9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82" y="2336110"/>
            <a:ext cx="10131425" cy="3649133"/>
          </a:xfrm>
        </p:spPr>
        <p:txBody>
          <a:bodyPr/>
          <a:lstStyle/>
          <a:p>
            <a:pPr marL="527685" marR="525145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r>
              <a:rPr lang="tr-TR" sz="1800" u="sng" dirty="0">
                <a:cs typeface="Tahoma"/>
              </a:rPr>
              <a:t>Evdeki</a:t>
            </a:r>
            <a:r>
              <a:rPr lang="tr-TR" sz="1800" u="sng" spc="17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konuşmalarınız</a:t>
            </a:r>
            <a:r>
              <a:rPr lang="tr-TR" sz="1800" spc="1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çocuğunuzun</a:t>
            </a:r>
            <a:r>
              <a:rPr lang="tr-TR" sz="1800" spc="1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okula</a:t>
            </a:r>
            <a:r>
              <a:rPr lang="tr-TR" sz="1800" spc="1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karşı</a:t>
            </a:r>
            <a:r>
              <a:rPr lang="tr-TR" sz="1800" spc="1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tutumunda</a:t>
            </a:r>
            <a:r>
              <a:rPr lang="tr-TR" sz="1800" spc="1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önemlidir.</a:t>
            </a:r>
            <a:r>
              <a:rPr lang="tr-TR" sz="1800" spc="1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Eşinizin,</a:t>
            </a:r>
            <a:r>
              <a:rPr lang="tr-TR" sz="1800" spc="17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sizin</a:t>
            </a:r>
            <a:r>
              <a:rPr lang="tr-TR" sz="1800" spc="170" dirty="0">
                <a:cs typeface="Tahoma"/>
              </a:rPr>
              <a:t> </a:t>
            </a:r>
            <a:r>
              <a:rPr lang="tr-TR" sz="1800" spc="-25" dirty="0">
                <a:cs typeface="Tahoma"/>
              </a:rPr>
              <a:t>ya </a:t>
            </a:r>
            <a:r>
              <a:rPr lang="tr-TR" sz="1800" dirty="0">
                <a:cs typeface="Tahoma"/>
              </a:rPr>
              <a:t>da</a:t>
            </a:r>
            <a:r>
              <a:rPr lang="tr-TR" sz="1800" spc="10" dirty="0">
                <a:cs typeface="Tahoma"/>
              </a:rPr>
              <a:t> aile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içindeki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başka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spc="10" dirty="0">
                <a:cs typeface="Tahoma"/>
              </a:rPr>
              <a:t>birinin</a:t>
            </a:r>
            <a:r>
              <a:rPr lang="tr-TR" sz="1800" spc="15" dirty="0">
                <a:cs typeface="Tahoma"/>
              </a:rPr>
              <a:t> </a:t>
            </a:r>
            <a:r>
              <a:rPr lang="tr-TR" sz="1800" u="sng" spc="10" dirty="0">
                <a:cs typeface="Tahoma"/>
              </a:rPr>
              <a:t>okul</a:t>
            </a:r>
            <a:r>
              <a:rPr lang="tr-TR" sz="1800" u="sng" spc="15" dirty="0">
                <a:cs typeface="Tahoma"/>
              </a:rPr>
              <a:t> </a:t>
            </a:r>
            <a:r>
              <a:rPr lang="tr-TR" sz="1800" u="sng" spc="10" dirty="0">
                <a:cs typeface="Tahoma"/>
              </a:rPr>
              <a:t>ile</a:t>
            </a:r>
            <a:r>
              <a:rPr lang="tr-TR" sz="1800" u="sng" spc="15" dirty="0">
                <a:cs typeface="Tahoma"/>
              </a:rPr>
              <a:t> </a:t>
            </a:r>
            <a:r>
              <a:rPr lang="tr-TR" sz="1800" u="sng" spc="10" dirty="0">
                <a:cs typeface="Tahoma"/>
              </a:rPr>
              <a:t>ilgili</a:t>
            </a:r>
            <a:r>
              <a:rPr lang="tr-TR" sz="1800" u="sng" spc="15" dirty="0">
                <a:cs typeface="Tahoma"/>
              </a:rPr>
              <a:t> </a:t>
            </a:r>
            <a:r>
              <a:rPr lang="tr-TR" sz="1800" u="sng" spc="10" dirty="0">
                <a:cs typeface="Tahoma"/>
              </a:rPr>
              <a:t>olumsuz</a:t>
            </a:r>
            <a:r>
              <a:rPr lang="tr-TR" sz="1800" u="sng" spc="15" dirty="0">
                <a:cs typeface="Tahoma"/>
              </a:rPr>
              <a:t> </a:t>
            </a:r>
            <a:r>
              <a:rPr lang="tr-TR" sz="1800" u="sng" spc="10" dirty="0">
                <a:cs typeface="Tahoma"/>
              </a:rPr>
              <a:t>konuşmaları</a:t>
            </a:r>
            <a:r>
              <a:rPr lang="tr-TR" sz="1800" u="sng" spc="1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çocuğunuzu</a:t>
            </a:r>
            <a:r>
              <a:rPr lang="tr-TR" sz="1800" u="sng" spc="15" dirty="0">
                <a:cs typeface="Tahoma"/>
              </a:rPr>
              <a:t> </a:t>
            </a:r>
            <a:r>
              <a:rPr lang="tr-TR" sz="1800" u="sng" spc="-10" dirty="0">
                <a:cs typeface="Tahoma"/>
              </a:rPr>
              <a:t>etkileyebilir</a:t>
            </a:r>
            <a:r>
              <a:rPr lang="tr-TR" sz="1800" spc="-10" dirty="0">
                <a:cs typeface="Tahoma"/>
              </a:rPr>
              <a:t>. </a:t>
            </a:r>
            <a:r>
              <a:rPr lang="tr-TR" sz="1800" dirty="0">
                <a:cs typeface="Tahoma"/>
              </a:rPr>
              <a:t>Eğer</a:t>
            </a:r>
            <a:r>
              <a:rPr lang="tr-TR" sz="1800" spc="3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çocuğunuzun</a:t>
            </a:r>
            <a:r>
              <a:rPr lang="tr-TR" sz="1800" spc="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okulda</a:t>
            </a:r>
            <a:r>
              <a:rPr lang="tr-TR" sz="1800" spc="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başarılı</a:t>
            </a:r>
            <a:r>
              <a:rPr lang="tr-TR" sz="1800" spc="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bir</a:t>
            </a:r>
            <a:r>
              <a:rPr lang="tr-TR" sz="1800" spc="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birey</a:t>
            </a:r>
            <a:r>
              <a:rPr lang="tr-TR" sz="1800" spc="3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olmasını</a:t>
            </a:r>
            <a:r>
              <a:rPr lang="tr-TR" sz="1800" spc="3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istiyorsanız</a:t>
            </a:r>
            <a:r>
              <a:rPr lang="tr-TR" sz="1800" spc="3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tüm</a:t>
            </a:r>
            <a:r>
              <a:rPr lang="tr-TR" sz="1800" u="sng" spc="3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aile</a:t>
            </a:r>
            <a:r>
              <a:rPr lang="tr-TR" sz="1800" u="sng" spc="3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bireyleri</a:t>
            </a:r>
            <a:r>
              <a:rPr lang="tr-TR" sz="1800" u="sng" spc="35" dirty="0">
                <a:cs typeface="Tahoma"/>
              </a:rPr>
              <a:t> </a:t>
            </a:r>
            <a:r>
              <a:rPr lang="tr-TR" sz="1800" u="sng" spc="-10" dirty="0">
                <a:cs typeface="Tahoma"/>
              </a:rPr>
              <a:t>eğitime </a:t>
            </a:r>
            <a:r>
              <a:rPr lang="tr-TR" sz="1800" u="sng" spc="-20" dirty="0">
                <a:cs typeface="Tahoma"/>
              </a:rPr>
              <a:t>ve</a:t>
            </a:r>
            <a:r>
              <a:rPr lang="tr-TR" sz="1800" u="sng" spc="1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okula</a:t>
            </a:r>
            <a:r>
              <a:rPr lang="tr-TR" sz="1800" u="sng" spc="2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önem</a:t>
            </a:r>
            <a:r>
              <a:rPr lang="tr-TR" sz="1800" u="sng" spc="2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vermelidir.</a:t>
            </a:r>
            <a:r>
              <a:rPr lang="tr-TR" sz="1800" u="sng" spc="20" dirty="0">
                <a:cs typeface="Tahoma"/>
              </a:rPr>
              <a:t> </a:t>
            </a:r>
          </a:p>
          <a:p>
            <a:pPr marL="527685" marR="525145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endParaRPr lang="tr-TR" sz="1800" dirty="0">
              <a:cs typeface="Tahoma"/>
            </a:endParaRPr>
          </a:p>
          <a:p>
            <a:pPr marL="527685" marR="525145" algn="just">
              <a:lnSpc>
                <a:spcPct val="1137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cs typeface="Tahoma"/>
              </a:rPr>
              <a:t>Okulun</a:t>
            </a:r>
            <a:r>
              <a:rPr lang="tr-TR" sz="1800" spc="-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ilk</a:t>
            </a:r>
            <a:r>
              <a:rPr lang="tr-TR" sz="1800" u="sng" spc="-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zamanlarında</a:t>
            </a:r>
            <a:r>
              <a:rPr lang="tr-TR" sz="1800" u="sng" spc="-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kendini</a:t>
            </a:r>
            <a:r>
              <a:rPr lang="tr-TR" sz="1800" u="sng" spc="-5" dirty="0">
                <a:cs typeface="Tahoma"/>
              </a:rPr>
              <a:t> </a:t>
            </a:r>
            <a:r>
              <a:rPr lang="tr-TR" sz="1800" u="sng" spc="-10" dirty="0">
                <a:cs typeface="Tahoma"/>
              </a:rPr>
              <a:t>yalnız,</a:t>
            </a:r>
            <a:r>
              <a:rPr lang="tr-TR" sz="1800" u="sng" spc="-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tedirgin</a:t>
            </a:r>
            <a:r>
              <a:rPr lang="tr-TR" sz="1800" u="sng" spc="-5" dirty="0">
                <a:cs typeface="Tahoma"/>
              </a:rPr>
              <a:t> </a:t>
            </a:r>
            <a:r>
              <a:rPr lang="tr-TR" sz="1800" u="sng" spc="-55" dirty="0">
                <a:cs typeface="Tahoma"/>
              </a:rPr>
              <a:t>veya</a:t>
            </a:r>
            <a:r>
              <a:rPr lang="tr-TR" sz="1800" u="sng" spc="-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korkmuş</a:t>
            </a:r>
            <a:r>
              <a:rPr lang="tr-TR" sz="1800" u="sng" spc="-5" dirty="0">
                <a:cs typeface="Tahoma"/>
              </a:rPr>
              <a:t> </a:t>
            </a:r>
            <a:r>
              <a:rPr lang="tr-TR" sz="1800" u="sng" spc="-10" dirty="0">
                <a:cs typeface="Tahoma"/>
              </a:rPr>
              <a:t>hisse</a:t>
            </a:r>
            <a:r>
              <a:rPr lang="tr-TR" sz="1800" u="sng" dirty="0">
                <a:cs typeface="Tahoma"/>
              </a:rPr>
              <a:t>debileceğini</a:t>
            </a:r>
            <a:r>
              <a:rPr lang="tr-TR" sz="1800" u="sng" spc="-2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söyleyiniz.</a:t>
            </a:r>
            <a:r>
              <a:rPr lang="tr-TR" sz="1800" spc="-2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Bu</a:t>
            </a:r>
            <a:r>
              <a:rPr lang="tr-TR" sz="1800" spc="-15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tür</a:t>
            </a:r>
            <a:r>
              <a:rPr lang="tr-TR" sz="1800" spc="-2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duyguları</a:t>
            </a:r>
            <a:r>
              <a:rPr lang="tr-TR" sz="1800" u="sng" spc="-2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yaşamanın</a:t>
            </a:r>
            <a:r>
              <a:rPr lang="tr-TR" sz="1800" u="sng" spc="-15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normal</a:t>
            </a:r>
            <a:r>
              <a:rPr lang="tr-TR" sz="1800" u="sng" spc="-20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olduğunu </a:t>
            </a:r>
            <a:r>
              <a:rPr lang="tr-TR" sz="1800" spc="-35" dirty="0">
                <a:cs typeface="Tahoma"/>
              </a:rPr>
              <a:t>ve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bu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duygularını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dirty="0">
                <a:cs typeface="Tahoma"/>
              </a:rPr>
              <a:t>sizinle</a:t>
            </a:r>
            <a:r>
              <a:rPr lang="tr-TR" sz="1800" spc="40" dirty="0">
                <a:cs typeface="Tahoma"/>
              </a:rPr>
              <a:t> </a:t>
            </a:r>
            <a:r>
              <a:rPr lang="tr-TR" sz="1800" u="sng" dirty="0">
                <a:cs typeface="Tahoma"/>
              </a:rPr>
              <a:t>paylaşabileceğini</a:t>
            </a:r>
            <a:r>
              <a:rPr lang="tr-TR" sz="1800" spc="45" dirty="0">
                <a:cs typeface="Tahoma"/>
              </a:rPr>
              <a:t> </a:t>
            </a:r>
            <a:r>
              <a:rPr lang="tr-TR" sz="1800" spc="-10" dirty="0">
                <a:cs typeface="Tahoma"/>
              </a:rPr>
              <a:t>belirtiniz.</a:t>
            </a:r>
            <a:endParaRPr lang="tr-TR" sz="1800" dirty="0">
              <a:cs typeface="Tahoma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C3BA429-3B7F-5822-67FE-6883C1AA628C}"/>
              </a:ext>
            </a:extLst>
          </p:cNvPr>
          <p:cNvSpPr txBox="1"/>
          <p:nvPr/>
        </p:nvSpPr>
        <p:spPr>
          <a:xfrm>
            <a:off x="2513769" y="547177"/>
            <a:ext cx="6097508" cy="116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284"/>
              </a:spcBef>
            </a:pPr>
            <a:r>
              <a:rPr lang="tr-TR" sz="2400" b="1" spc="-125" dirty="0">
                <a:solidFill>
                  <a:srgbClr val="EAFFFF"/>
                </a:solidFill>
                <a:latin typeface="Tahoma"/>
                <a:cs typeface="Tahoma"/>
              </a:rPr>
              <a:t>Çocuğumun</a:t>
            </a:r>
            <a:r>
              <a:rPr lang="tr-TR" sz="2400" b="1" spc="-90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00" dirty="0">
                <a:solidFill>
                  <a:srgbClr val="EAFFFF"/>
                </a:solidFill>
                <a:latin typeface="Tahoma"/>
                <a:cs typeface="Tahoma"/>
              </a:rPr>
              <a:t>Okula</a:t>
            </a:r>
            <a:r>
              <a:rPr lang="tr-TR" sz="2400" b="1" spc="-90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14" dirty="0">
                <a:solidFill>
                  <a:srgbClr val="EAFFFF"/>
                </a:solidFill>
                <a:latin typeface="Tahoma"/>
                <a:cs typeface="Tahoma"/>
              </a:rPr>
              <a:t>Uyum </a:t>
            </a:r>
            <a:r>
              <a:rPr lang="tr-TR" sz="2400" b="1" spc="-80" dirty="0">
                <a:solidFill>
                  <a:srgbClr val="EAFFFF"/>
                </a:solidFill>
                <a:latin typeface="Tahoma"/>
                <a:cs typeface="Tahoma"/>
              </a:rPr>
              <a:t>Sağlaması</a:t>
            </a:r>
            <a:r>
              <a:rPr lang="tr-TR" sz="2400" b="1" spc="-85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140" dirty="0">
                <a:solidFill>
                  <a:srgbClr val="EAFFFF"/>
                </a:solidFill>
                <a:latin typeface="Tahoma"/>
                <a:cs typeface="Tahoma"/>
              </a:rPr>
              <a:t>İçin</a:t>
            </a:r>
            <a:r>
              <a:rPr lang="tr-TR" sz="2400" b="1" spc="-85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</a:p>
          <a:p>
            <a:pPr marL="12700" marR="5080" algn="ctr">
              <a:lnSpc>
                <a:spcPct val="150000"/>
              </a:lnSpc>
              <a:spcBef>
                <a:spcPts val="284"/>
              </a:spcBef>
            </a:pPr>
            <a:r>
              <a:rPr lang="tr-TR" sz="2400" b="1" spc="-85" dirty="0">
                <a:solidFill>
                  <a:srgbClr val="EAFFFF"/>
                </a:solidFill>
                <a:latin typeface="Tahoma"/>
                <a:cs typeface="Tahoma"/>
              </a:rPr>
              <a:t>Veli Olarak </a:t>
            </a:r>
            <a:r>
              <a:rPr lang="tr-TR" sz="2400" b="1" spc="-90" dirty="0">
                <a:solidFill>
                  <a:srgbClr val="EAFFFF"/>
                </a:solidFill>
                <a:latin typeface="Tahoma"/>
                <a:cs typeface="Tahoma"/>
              </a:rPr>
              <a:t>Ben</a:t>
            </a:r>
            <a:r>
              <a:rPr lang="tr-TR" sz="2400" b="1" spc="-85" dirty="0">
                <a:solidFill>
                  <a:srgbClr val="EAFFFF"/>
                </a:solidFill>
                <a:latin typeface="Tahoma"/>
                <a:cs typeface="Tahoma"/>
              </a:rPr>
              <a:t> </a:t>
            </a:r>
            <a:r>
              <a:rPr lang="tr-TR" sz="2400" b="1" spc="-25" dirty="0">
                <a:solidFill>
                  <a:srgbClr val="EAFFFF"/>
                </a:solidFill>
                <a:latin typeface="Tahoma"/>
                <a:cs typeface="Tahoma"/>
              </a:rPr>
              <a:t>Ne </a:t>
            </a:r>
            <a:r>
              <a:rPr lang="tr-TR" sz="2400" b="1" spc="-10" dirty="0">
                <a:solidFill>
                  <a:srgbClr val="EAFFFF"/>
                </a:solidFill>
                <a:latin typeface="Tahoma"/>
                <a:cs typeface="Tahoma"/>
              </a:rPr>
              <a:t>Yapabilirim?</a:t>
            </a:r>
            <a:endParaRPr lang="tr-TR"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7512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60937CA3-4A50-37AE-E0DC-03DF9F4D48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1" y="2870745"/>
            <a:ext cx="4891134" cy="3295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sz="1600" b="1" spc="-60" dirty="0" err="1">
                <a:cs typeface="Tahoma"/>
              </a:rPr>
              <a:t>Çocuk</a:t>
            </a:r>
            <a:r>
              <a:rPr sz="1600" spc="-70" dirty="0">
                <a:cs typeface="Tahoma"/>
              </a:rPr>
              <a:t>:</a:t>
            </a:r>
            <a:r>
              <a:rPr sz="1600" spc="20" dirty="0">
                <a:cs typeface="Tahoma"/>
              </a:rPr>
              <a:t> </a:t>
            </a:r>
            <a:r>
              <a:rPr sz="1600" dirty="0">
                <a:cs typeface="Tahoma"/>
              </a:rPr>
              <a:t>Okula</a:t>
            </a:r>
            <a:r>
              <a:rPr sz="1600" spc="20" dirty="0">
                <a:cs typeface="Tahoma"/>
              </a:rPr>
              <a:t> </a:t>
            </a:r>
            <a:r>
              <a:rPr sz="1600" dirty="0">
                <a:cs typeface="Tahoma"/>
              </a:rPr>
              <a:t>gitmek</a:t>
            </a:r>
            <a:r>
              <a:rPr sz="1600" spc="20" dirty="0">
                <a:cs typeface="Tahoma"/>
              </a:rPr>
              <a:t> </a:t>
            </a:r>
            <a:r>
              <a:rPr sz="1600" dirty="0">
                <a:cs typeface="Tahoma"/>
              </a:rPr>
              <a:t>istemiyorum.</a:t>
            </a:r>
            <a:r>
              <a:rPr sz="1600" spc="20" dirty="0">
                <a:cs typeface="Tahoma"/>
              </a:rPr>
              <a:t> </a:t>
            </a:r>
            <a:r>
              <a:rPr sz="1600" dirty="0">
                <a:cs typeface="Tahoma"/>
              </a:rPr>
              <a:t>Sınıfta</a:t>
            </a:r>
            <a:r>
              <a:rPr sz="1600" spc="20" dirty="0">
                <a:cs typeface="Tahoma"/>
              </a:rPr>
              <a:t> </a:t>
            </a:r>
            <a:r>
              <a:rPr sz="1600" dirty="0">
                <a:cs typeface="Tahoma"/>
              </a:rPr>
              <a:t>hiç</a:t>
            </a:r>
            <a:r>
              <a:rPr sz="1600" spc="20" dirty="0">
                <a:cs typeface="Tahoma"/>
              </a:rPr>
              <a:t> </a:t>
            </a:r>
            <a:r>
              <a:rPr sz="1600" dirty="0">
                <a:cs typeface="Tahoma"/>
              </a:rPr>
              <a:t>arkadaşım</a:t>
            </a:r>
            <a:r>
              <a:rPr sz="1600" spc="20" dirty="0">
                <a:cs typeface="Tahoma"/>
              </a:rPr>
              <a:t> </a:t>
            </a:r>
            <a:r>
              <a:rPr sz="1600" spc="-25" dirty="0">
                <a:cs typeface="Tahoma"/>
              </a:rPr>
              <a:t>yok.</a:t>
            </a:r>
            <a:r>
              <a:rPr sz="1600" spc="20" dirty="0">
                <a:cs typeface="Tahoma"/>
              </a:rPr>
              <a:t> </a:t>
            </a:r>
            <a:r>
              <a:rPr sz="1600" dirty="0">
                <a:cs typeface="Tahoma"/>
              </a:rPr>
              <a:t>Kimse</a:t>
            </a:r>
            <a:r>
              <a:rPr sz="1600" spc="20" dirty="0">
                <a:cs typeface="Tahoma"/>
              </a:rPr>
              <a:t> </a:t>
            </a:r>
            <a:r>
              <a:rPr sz="1600" dirty="0">
                <a:cs typeface="Tahoma"/>
              </a:rPr>
              <a:t>benimle</a:t>
            </a:r>
            <a:r>
              <a:rPr sz="1600" spc="20" dirty="0">
                <a:cs typeface="Tahoma"/>
              </a:rPr>
              <a:t> </a:t>
            </a:r>
            <a:r>
              <a:rPr sz="1600" spc="-10" dirty="0">
                <a:cs typeface="Tahoma"/>
              </a:rPr>
              <a:t>konuşmuyor.</a:t>
            </a:r>
            <a:endParaRPr sz="1600" dirty="0">
              <a:cs typeface="Tahoma"/>
            </a:endParaRPr>
          </a:p>
          <a:p>
            <a:pPr marL="0" indent="0">
              <a:spcBef>
                <a:spcPts val="135"/>
              </a:spcBef>
              <a:buNone/>
            </a:pPr>
            <a:endParaRPr sz="1600" dirty="0">
              <a:cs typeface="Tahoma"/>
            </a:endParaRPr>
          </a:p>
          <a:p>
            <a:pPr marL="0" indent="0">
              <a:buNone/>
            </a:pPr>
            <a:r>
              <a:rPr sz="1600" b="1" spc="-55" dirty="0">
                <a:cs typeface="Tahoma"/>
              </a:rPr>
              <a:t>Anne</a:t>
            </a:r>
            <a:r>
              <a:rPr sz="1600" spc="-70" dirty="0">
                <a:cs typeface="Tahoma"/>
              </a:rPr>
              <a:t>:</a:t>
            </a:r>
            <a:r>
              <a:rPr sz="1600" spc="-25" dirty="0">
                <a:cs typeface="Tahoma"/>
              </a:rPr>
              <a:t> </a:t>
            </a:r>
            <a:r>
              <a:rPr sz="1600" dirty="0">
                <a:cs typeface="Tahoma"/>
              </a:rPr>
              <a:t>Zamana</a:t>
            </a:r>
            <a:r>
              <a:rPr sz="1600" spc="-25" dirty="0">
                <a:cs typeface="Tahoma"/>
              </a:rPr>
              <a:t> </a:t>
            </a:r>
            <a:r>
              <a:rPr sz="1600" dirty="0">
                <a:cs typeface="Tahoma"/>
              </a:rPr>
              <a:t>ihtiyacın</a:t>
            </a:r>
            <a:r>
              <a:rPr sz="1600" spc="-20" dirty="0">
                <a:cs typeface="Tahoma"/>
              </a:rPr>
              <a:t> </a:t>
            </a:r>
            <a:r>
              <a:rPr sz="1600" spc="-10" dirty="0">
                <a:cs typeface="Tahoma"/>
              </a:rPr>
              <a:t>var.</a:t>
            </a:r>
            <a:r>
              <a:rPr sz="1600" spc="-25" dirty="0">
                <a:cs typeface="Tahoma"/>
              </a:rPr>
              <a:t> </a:t>
            </a:r>
            <a:r>
              <a:rPr sz="1600" dirty="0">
                <a:cs typeface="Tahoma"/>
              </a:rPr>
              <a:t>Acaba</a:t>
            </a:r>
            <a:r>
              <a:rPr sz="1600" spc="-25" dirty="0">
                <a:cs typeface="Tahoma"/>
              </a:rPr>
              <a:t> </a:t>
            </a:r>
            <a:r>
              <a:rPr sz="1600" dirty="0">
                <a:cs typeface="Tahoma"/>
              </a:rPr>
              <a:t>arkadaş</a:t>
            </a:r>
            <a:r>
              <a:rPr sz="1600" spc="-20" dirty="0">
                <a:cs typeface="Tahoma"/>
              </a:rPr>
              <a:t> </a:t>
            </a:r>
            <a:r>
              <a:rPr sz="1600" dirty="0">
                <a:cs typeface="Tahoma"/>
              </a:rPr>
              <a:t>edinmek</a:t>
            </a:r>
            <a:r>
              <a:rPr sz="1600" spc="-25" dirty="0">
                <a:cs typeface="Tahoma"/>
              </a:rPr>
              <a:t> </a:t>
            </a:r>
            <a:r>
              <a:rPr sz="1600" dirty="0">
                <a:cs typeface="Tahoma"/>
              </a:rPr>
              <a:t>için</a:t>
            </a:r>
            <a:r>
              <a:rPr sz="1600" spc="-30" dirty="0">
                <a:cs typeface="Tahoma"/>
              </a:rPr>
              <a:t> </a:t>
            </a:r>
            <a:r>
              <a:rPr sz="1600" dirty="0">
                <a:cs typeface="Tahoma"/>
              </a:rPr>
              <a:t>ne</a:t>
            </a:r>
            <a:r>
              <a:rPr sz="1600" spc="-25" dirty="0">
                <a:cs typeface="Tahoma"/>
              </a:rPr>
              <a:t> </a:t>
            </a:r>
            <a:r>
              <a:rPr sz="1600" spc="-10" dirty="0">
                <a:cs typeface="Tahoma"/>
              </a:rPr>
              <a:t>yapabilirsin?</a:t>
            </a:r>
            <a:endParaRPr sz="1600" dirty="0">
              <a:cs typeface="Tahoma"/>
            </a:endParaRPr>
          </a:p>
          <a:p>
            <a:pPr marL="0" indent="0">
              <a:spcBef>
                <a:spcPts val="235"/>
              </a:spcBef>
              <a:buNone/>
            </a:pPr>
            <a:endParaRPr sz="1600" dirty="0">
              <a:cs typeface="Tahoma"/>
            </a:endParaRPr>
          </a:p>
          <a:p>
            <a:pPr marL="0" indent="0">
              <a:buNone/>
            </a:pPr>
            <a:r>
              <a:rPr sz="1600" b="1" spc="-60" dirty="0" err="1">
                <a:cs typeface="Tahoma"/>
              </a:rPr>
              <a:t>Çocuk</a:t>
            </a:r>
            <a:r>
              <a:rPr sz="1600" spc="-70" dirty="0">
                <a:cs typeface="Tahoma"/>
              </a:rPr>
              <a:t>:</a:t>
            </a:r>
            <a:r>
              <a:rPr sz="1600" spc="5" dirty="0">
                <a:cs typeface="Tahoma"/>
              </a:rPr>
              <a:t> </a:t>
            </a:r>
            <a:r>
              <a:rPr sz="1600" spc="-10" dirty="0">
                <a:cs typeface="Tahoma"/>
              </a:rPr>
              <a:t>İşte</a:t>
            </a:r>
            <a:r>
              <a:rPr sz="1600" dirty="0">
                <a:cs typeface="Tahoma"/>
              </a:rPr>
              <a:t> bilmiyorum,</a:t>
            </a:r>
            <a:r>
              <a:rPr sz="1600" spc="5" dirty="0">
                <a:cs typeface="Tahoma"/>
              </a:rPr>
              <a:t> </a:t>
            </a:r>
            <a:r>
              <a:rPr sz="1600" dirty="0">
                <a:cs typeface="Tahoma"/>
              </a:rPr>
              <a:t>kimse</a:t>
            </a:r>
            <a:r>
              <a:rPr sz="1600" spc="5" dirty="0">
                <a:cs typeface="Tahoma"/>
              </a:rPr>
              <a:t> </a:t>
            </a:r>
            <a:r>
              <a:rPr sz="1600" dirty="0">
                <a:cs typeface="Tahoma"/>
              </a:rPr>
              <a:t>benimle</a:t>
            </a:r>
            <a:r>
              <a:rPr sz="1600" spc="5" dirty="0">
                <a:cs typeface="Tahoma"/>
              </a:rPr>
              <a:t> </a:t>
            </a:r>
            <a:r>
              <a:rPr sz="1600" dirty="0">
                <a:cs typeface="Tahoma"/>
              </a:rPr>
              <a:t>konuşmuyor. Kimse</a:t>
            </a:r>
            <a:r>
              <a:rPr sz="1600" spc="5" dirty="0">
                <a:cs typeface="Tahoma"/>
              </a:rPr>
              <a:t> </a:t>
            </a:r>
            <a:r>
              <a:rPr sz="1600" dirty="0">
                <a:cs typeface="Tahoma"/>
              </a:rPr>
              <a:t>beni</a:t>
            </a:r>
            <a:r>
              <a:rPr sz="1600" spc="5" dirty="0">
                <a:cs typeface="Tahoma"/>
              </a:rPr>
              <a:t> </a:t>
            </a:r>
            <a:r>
              <a:rPr sz="1600" spc="-20" dirty="0">
                <a:cs typeface="Tahoma"/>
              </a:rPr>
              <a:t>oyuna</a:t>
            </a:r>
            <a:r>
              <a:rPr sz="1600" spc="5" dirty="0">
                <a:cs typeface="Tahoma"/>
              </a:rPr>
              <a:t> </a:t>
            </a:r>
            <a:r>
              <a:rPr sz="1600" spc="-10" dirty="0">
                <a:cs typeface="Tahoma"/>
              </a:rPr>
              <a:t>çağırmıyor.</a:t>
            </a:r>
            <a:endParaRPr sz="1600" dirty="0">
              <a:cs typeface="Tahoma"/>
            </a:endParaRPr>
          </a:p>
          <a:p>
            <a:pPr marL="0" indent="0">
              <a:spcBef>
                <a:spcPts val="140"/>
              </a:spcBef>
              <a:buNone/>
            </a:pPr>
            <a:endParaRPr sz="1600" dirty="0">
              <a:cs typeface="Tahoma"/>
            </a:endParaRPr>
          </a:p>
          <a:p>
            <a:pPr marL="0" indent="0">
              <a:buNone/>
            </a:pPr>
            <a:r>
              <a:rPr sz="1600" b="1" spc="-65" dirty="0">
                <a:cs typeface="Tahoma"/>
              </a:rPr>
              <a:t>Baba</a:t>
            </a:r>
            <a:r>
              <a:rPr sz="1600" spc="-70" dirty="0">
                <a:cs typeface="Tahoma"/>
              </a:rPr>
              <a:t>:</a:t>
            </a:r>
            <a:r>
              <a:rPr sz="1600" spc="-20" dirty="0">
                <a:cs typeface="Tahoma"/>
              </a:rPr>
              <a:t> </a:t>
            </a:r>
            <a:r>
              <a:rPr sz="1600" dirty="0">
                <a:cs typeface="Tahoma"/>
              </a:rPr>
              <a:t>Sen</a:t>
            </a:r>
            <a:r>
              <a:rPr sz="1600" spc="-20" dirty="0">
                <a:cs typeface="Tahoma"/>
              </a:rPr>
              <a:t> </a:t>
            </a:r>
            <a:r>
              <a:rPr sz="1600" dirty="0">
                <a:cs typeface="Tahoma"/>
              </a:rPr>
              <a:t>onları</a:t>
            </a:r>
            <a:r>
              <a:rPr sz="1600" spc="-25" dirty="0">
                <a:cs typeface="Tahoma"/>
              </a:rPr>
              <a:t> </a:t>
            </a:r>
            <a:r>
              <a:rPr sz="1600" spc="-20" dirty="0">
                <a:cs typeface="Tahoma"/>
              </a:rPr>
              <a:t>oyununa </a:t>
            </a:r>
            <a:r>
              <a:rPr sz="1600" spc="-10" dirty="0">
                <a:cs typeface="Tahoma"/>
              </a:rPr>
              <a:t>çağırabilirsin?</a:t>
            </a:r>
            <a:endParaRPr sz="1600" dirty="0">
              <a:cs typeface="Tahoma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7249B0-FC5C-7EC1-7E6F-F64D77A9D3C3}"/>
              </a:ext>
            </a:extLst>
          </p:cNvPr>
          <p:cNvSpPr txBox="1"/>
          <p:nvPr/>
        </p:nvSpPr>
        <p:spPr>
          <a:xfrm>
            <a:off x="7050387" y="2760868"/>
            <a:ext cx="4203070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tr-TR" sz="1600" b="1" spc="-60" dirty="0">
                <a:cs typeface="Tahoma"/>
              </a:rPr>
              <a:t>Çocuk:</a:t>
            </a:r>
            <a:r>
              <a:rPr lang="tr-TR" sz="1600" b="1" spc="10" dirty="0">
                <a:cs typeface="Tahoma"/>
              </a:rPr>
              <a:t> </a:t>
            </a:r>
            <a:r>
              <a:rPr lang="tr-TR" sz="1600" spc="-10" dirty="0">
                <a:cs typeface="Tahoma"/>
              </a:rPr>
              <a:t> </a:t>
            </a:r>
            <a:r>
              <a:rPr lang="tr-TR" sz="1600" spc="-35" dirty="0">
                <a:cs typeface="Tahoma"/>
              </a:rPr>
              <a:t>Off,</a:t>
            </a:r>
            <a:r>
              <a:rPr lang="tr-TR" sz="1600" spc="-10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bu</a:t>
            </a:r>
            <a:r>
              <a:rPr lang="tr-TR" sz="1600" spc="-10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dersler</a:t>
            </a:r>
            <a:r>
              <a:rPr lang="tr-TR" sz="1600" spc="-5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çok</a:t>
            </a:r>
            <a:r>
              <a:rPr lang="tr-TR" sz="1600" spc="-10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zor!</a:t>
            </a:r>
            <a:r>
              <a:rPr lang="tr-TR" sz="1600" spc="-10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Ben</a:t>
            </a:r>
            <a:r>
              <a:rPr lang="tr-TR" sz="1600" spc="-10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okumak</a:t>
            </a:r>
            <a:r>
              <a:rPr lang="tr-TR" sz="1600" spc="-5" dirty="0">
                <a:cs typeface="Tahoma"/>
              </a:rPr>
              <a:t> </a:t>
            </a:r>
            <a:r>
              <a:rPr lang="tr-TR" sz="1600" spc="-10" dirty="0">
                <a:cs typeface="Tahoma"/>
              </a:rPr>
              <a:t>istemiyorum.</a:t>
            </a:r>
            <a:endParaRPr lang="tr-TR" sz="1600" dirty="0">
              <a:cs typeface="Tahoma"/>
            </a:endParaRPr>
          </a:p>
          <a:p>
            <a:pPr>
              <a:spcBef>
                <a:spcPts val="135"/>
              </a:spcBef>
            </a:pPr>
            <a:endParaRPr lang="tr-TR" sz="1600" dirty="0">
              <a:cs typeface="Tahoma"/>
            </a:endParaRPr>
          </a:p>
          <a:p>
            <a:pPr marL="12700"/>
            <a:r>
              <a:rPr lang="tr-TR" sz="1600" b="1" spc="-55" dirty="0">
                <a:cs typeface="Tahoma"/>
              </a:rPr>
              <a:t>Anne:</a:t>
            </a:r>
            <a:r>
              <a:rPr lang="tr-TR" sz="1600" b="1" dirty="0">
                <a:cs typeface="Tahoma"/>
              </a:rPr>
              <a:t> </a:t>
            </a:r>
            <a:r>
              <a:rPr lang="tr-TR" sz="1600" spc="-20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Ödevlerinde</a:t>
            </a:r>
            <a:r>
              <a:rPr lang="tr-TR" sz="1600" spc="-15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yardım</a:t>
            </a:r>
            <a:r>
              <a:rPr lang="tr-TR" sz="1600" spc="-20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istersen</a:t>
            </a:r>
            <a:r>
              <a:rPr lang="tr-TR" sz="1600" spc="-20" dirty="0">
                <a:cs typeface="Tahoma"/>
              </a:rPr>
              <a:t> </a:t>
            </a:r>
            <a:r>
              <a:rPr lang="tr-TR" sz="1600" dirty="0">
                <a:cs typeface="Tahoma"/>
              </a:rPr>
              <a:t>biz</a:t>
            </a:r>
            <a:r>
              <a:rPr lang="tr-TR" sz="1600" spc="-15" dirty="0">
                <a:cs typeface="Tahoma"/>
              </a:rPr>
              <a:t> </a:t>
            </a:r>
            <a:r>
              <a:rPr lang="tr-TR" sz="1600" spc="-10" dirty="0">
                <a:cs typeface="Tahoma"/>
              </a:rPr>
              <a:t>buradayız.</a:t>
            </a:r>
            <a:endParaRPr lang="tr-TR" sz="1600" dirty="0">
              <a:cs typeface="Tahoma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8C231C8-C0BB-6907-21FC-CAA0464E8EBF}"/>
              </a:ext>
            </a:extLst>
          </p:cNvPr>
          <p:cNvSpPr txBox="1"/>
          <p:nvPr/>
        </p:nvSpPr>
        <p:spPr>
          <a:xfrm>
            <a:off x="1484391" y="235908"/>
            <a:ext cx="8661902" cy="1426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tr-TR" dirty="0"/>
              <a:t>Sevgili Veliler,</a:t>
            </a:r>
          </a:p>
          <a:p>
            <a:pPr marL="12700" marR="5080" algn="ctr">
              <a:lnSpc>
                <a:spcPct val="113700"/>
              </a:lnSpc>
              <a:spcBef>
                <a:spcPts val="1000"/>
              </a:spcBef>
            </a:pPr>
            <a:r>
              <a:rPr lang="tr-TR" dirty="0"/>
              <a:t>Aşağıda çocuğunuzun size okulla ilgili söyleyebilecekleri ve ona verebileceğiniz muhtemel yanıtlar yer almaktadır. Unutmayınız, çocuğunuzu </a:t>
            </a:r>
            <a:r>
              <a:rPr lang="tr-TR" u="sng" dirty="0"/>
              <a:t>yargılamak ya da azarlamak yerine dinlemeniz ve anlamanız onun için yeterli </a:t>
            </a:r>
            <a:r>
              <a:rPr lang="tr-TR" dirty="0"/>
              <a:t>olacaktır.</a:t>
            </a: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148A85EA-FDD8-8AB2-A386-51194BD3F3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2667" y="1837039"/>
            <a:ext cx="2924536" cy="73152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C75E11B-2109-D17A-A7E8-C510D99248D8}"/>
              </a:ext>
            </a:extLst>
          </p:cNvPr>
          <p:cNvSpPr txBox="1"/>
          <p:nvPr/>
        </p:nvSpPr>
        <p:spPr>
          <a:xfrm>
            <a:off x="4298128" y="2000423"/>
            <a:ext cx="292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tr-TR" b="1" spc="-95" dirty="0">
                <a:solidFill>
                  <a:srgbClr val="EAFFFF"/>
                </a:solidFill>
                <a:latin typeface="Tahoma"/>
                <a:cs typeface="Tahoma"/>
              </a:rPr>
              <a:t>Örnek </a:t>
            </a:r>
            <a:r>
              <a:rPr lang="tr-TR" b="1" spc="-55" dirty="0">
                <a:solidFill>
                  <a:srgbClr val="EAFFFF"/>
                </a:solidFill>
                <a:latin typeface="Tahoma"/>
                <a:cs typeface="Tahoma"/>
              </a:rPr>
              <a:t>Diyaloglar</a:t>
            </a:r>
            <a:endParaRPr lang="tr-TR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853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70BEA-D462-C87F-A545-FB90106C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916" y="1795604"/>
            <a:ext cx="4212123" cy="3020840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Beni dinlediğiniz için 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4166666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Gökyüzü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TM03457452[[fn=Gökyüzü]]</Template>
  <TotalTime>90</TotalTime>
  <Words>661</Words>
  <Application>Microsoft Office PowerPoint</Application>
  <PresentationFormat>Geniş ekran</PresentationFormat>
  <Paragraphs>63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Wingdings</vt:lpstr>
      <vt:lpstr>Gökyüzü</vt:lpstr>
      <vt:lpstr>PowerPoint Sunusu</vt:lpstr>
      <vt:lpstr>Ortaokulla İlgili Bilmeniz Gerekenler</vt:lpstr>
      <vt:lpstr>PowerPoint Sunusu</vt:lpstr>
      <vt:lpstr>BELİRTİLERİ</vt:lpstr>
      <vt:lpstr>PowerPoint Sunusu</vt:lpstr>
      <vt:lpstr>PowerPoint Sunusu</vt:lpstr>
      <vt:lpstr>PowerPoint Sunusu</vt:lpstr>
      <vt:lpstr>PowerPoint Sunusu</vt:lpstr>
      <vt:lpstr>Beni dinlediğiniz için teşekkür ederim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hepsilisans2024</dc:creator>
  <cp:lastModifiedBy>hepsilisans2024</cp:lastModifiedBy>
  <cp:revision>6</cp:revision>
  <dcterms:created xsi:type="dcterms:W3CDTF">2024-09-08T19:47:04Z</dcterms:created>
  <dcterms:modified xsi:type="dcterms:W3CDTF">2024-09-08T21:25:31Z</dcterms:modified>
</cp:coreProperties>
</file>