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7"/>
  </p:notesMasterIdLst>
  <p:handoutMasterIdLst>
    <p:handoutMasterId r:id="rId38"/>
  </p:handoutMasterIdLst>
  <p:sldIdLst>
    <p:sldId id="257" r:id="rId2"/>
    <p:sldId id="299" r:id="rId3"/>
    <p:sldId id="300" r:id="rId4"/>
    <p:sldId id="301" r:id="rId5"/>
    <p:sldId id="306" r:id="rId6"/>
    <p:sldId id="258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1" r:id="rId16"/>
    <p:sldId id="287" r:id="rId17"/>
    <p:sldId id="288" r:id="rId18"/>
    <p:sldId id="289" r:id="rId19"/>
    <p:sldId id="307" r:id="rId20"/>
    <p:sldId id="308" r:id="rId21"/>
    <p:sldId id="309" r:id="rId22"/>
    <p:sldId id="310" r:id="rId23"/>
    <p:sldId id="311" r:id="rId24"/>
    <p:sldId id="305" r:id="rId25"/>
    <p:sldId id="290" r:id="rId26"/>
    <p:sldId id="291" r:id="rId27"/>
    <p:sldId id="292" r:id="rId28"/>
    <p:sldId id="293" r:id="rId29"/>
    <p:sldId id="294" r:id="rId30"/>
    <p:sldId id="302" r:id="rId31"/>
    <p:sldId id="303" r:id="rId32"/>
    <p:sldId id="295" r:id="rId33"/>
    <p:sldId id="296" r:id="rId34"/>
    <p:sldId id="297" r:id="rId35"/>
    <p:sldId id="298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66BFD-9E77-444C-898F-6A36CBA920B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8E5A4C-D0FE-488E-AC41-300190BDD34D}">
      <dgm:prSet/>
      <dgm:spPr/>
      <dgm:t>
        <a:bodyPr/>
        <a:lstStyle/>
        <a:p>
          <a:r>
            <a:rPr lang="tr-TR"/>
            <a:t>Ders içi etkinlikleri öğrencilerin ilgi ve ihtiyaçlarına uygun olarak düzenleyen</a:t>
          </a:r>
          <a:endParaRPr lang="en-US"/>
        </a:p>
      </dgm:t>
    </dgm:pt>
    <dgm:pt modelId="{DB453FE4-1E89-499A-983F-A0FB9EB1AB29}" type="parTrans" cxnId="{49618C31-6503-43CC-AEAE-049D5F3FADF6}">
      <dgm:prSet/>
      <dgm:spPr/>
      <dgm:t>
        <a:bodyPr/>
        <a:lstStyle/>
        <a:p>
          <a:endParaRPr lang="en-US"/>
        </a:p>
      </dgm:t>
    </dgm:pt>
    <dgm:pt modelId="{0FA32BA8-FEE6-4ECD-8885-272840A0F330}" type="sibTrans" cxnId="{49618C31-6503-43CC-AEAE-049D5F3FADF6}">
      <dgm:prSet/>
      <dgm:spPr/>
      <dgm:t>
        <a:bodyPr/>
        <a:lstStyle/>
        <a:p>
          <a:endParaRPr lang="en-US"/>
        </a:p>
      </dgm:t>
    </dgm:pt>
    <dgm:pt modelId="{C965DC95-9682-4E4E-9345-41C255D231C2}">
      <dgm:prSet/>
      <dgm:spPr/>
      <dgm:t>
        <a:bodyPr/>
        <a:lstStyle/>
        <a:p>
          <a:r>
            <a:rPr lang="tr-TR"/>
            <a:t>Düşük yetenekteki öğrenciler için katılımcı yöntemler uygulayan</a:t>
          </a:r>
          <a:endParaRPr lang="en-US"/>
        </a:p>
      </dgm:t>
    </dgm:pt>
    <dgm:pt modelId="{CFA44FDC-49C3-4FCB-AB1D-E194C2EE0F40}" type="parTrans" cxnId="{95BBA544-878D-48E3-87BA-E50EF86355B3}">
      <dgm:prSet/>
      <dgm:spPr/>
      <dgm:t>
        <a:bodyPr/>
        <a:lstStyle/>
        <a:p>
          <a:endParaRPr lang="en-US"/>
        </a:p>
      </dgm:t>
    </dgm:pt>
    <dgm:pt modelId="{43EC8714-C288-44DF-A30F-76CBD888517E}" type="sibTrans" cxnId="{95BBA544-878D-48E3-87BA-E50EF86355B3}">
      <dgm:prSet/>
      <dgm:spPr/>
      <dgm:t>
        <a:bodyPr/>
        <a:lstStyle/>
        <a:p>
          <a:endParaRPr lang="en-US"/>
        </a:p>
      </dgm:t>
    </dgm:pt>
    <dgm:pt modelId="{0C727F82-741B-4E71-9BDF-7B1D15F83445}">
      <dgm:prSet/>
      <dgm:spPr/>
      <dgm:t>
        <a:bodyPr/>
        <a:lstStyle/>
        <a:p>
          <a:r>
            <a:rPr lang="tr-TR"/>
            <a:t>Sınıf içinde karşılaşılan problemlerin çözümünde demokratik yaklaşım benimseyen</a:t>
          </a:r>
          <a:endParaRPr lang="en-US"/>
        </a:p>
      </dgm:t>
    </dgm:pt>
    <dgm:pt modelId="{94BC31DE-B835-4842-8F07-AC1587CD4018}" type="parTrans" cxnId="{B4CD1E99-435D-464A-B16D-D38AE17E42B5}">
      <dgm:prSet/>
      <dgm:spPr/>
      <dgm:t>
        <a:bodyPr/>
        <a:lstStyle/>
        <a:p>
          <a:endParaRPr lang="en-US"/>
        </a:p>
      </dgm:t>
    </dgm:pt>
    <dgm:pt modelId="{99BC28A2-6D3F-4819-B848-A0D5E0B62CA6}" type="sibTrans" cxnId="{B4CD1E99-435D-464A-B16D-D38AE17E42B5}">
      <dgm:prSet/>
      <dgm:spPr/>
      <dgm:t>
        <a:bodyPr/>
        <a:lstStyle/>
        <a:p>
          <a:endParaRPr lang="en-US"/>
        </a:p>
      </dgm:t>
    </dgm:pt>
    <dgm:pt modelId="{D2A14FA2-2D9A-4D54-AF66-7A0C3C0B1C40}">
      <dgm:prSet/>
      <dgm:spPr/>
      <dgm:t>
        <a:bodyPr/>
        <a:lstStyle/>
        <a:p>
          <a:r>
            <a:rPr lang="tr-TR"/>
            <a:t>Öğretim ortamını ders araç ve materyalleriyle zenginleştiren öğretmenler</a:t>
          </a:r>
          <a:endParaRPr lang="en-US"/>
        </a:p>
      </dgm:t>
    </dgm:pt>
    <dgm:pt modelId="{41B14D29-92CD-4B8B-A8E2-FE070799937F}" type="parTrans" cxnId="{10AAD0B9-0521-44E3-8636-7A7DF56AEC3D}">
      <dgm:prSet/>
      <dgm:spPr/>
      <dgm:t>
        <a:bodyPr/>
        <a:lstStyle/>
        <a:p>
          <a:endParaRPr lang="en-US"/>
        </a:p>
      </dgm:t>
    </dgm:pt>
    <dgm:pt modelId="{54EE09F9-27F9-4BF2-ADD8-A6E74BE51B3F}" type="sibTrans" cxnId="{10AAD0B9-0521-44E3-8636-7A7DF56AEC3D}">
      <dgm:prSet/>
      <dgm:spPr/>
      <dgm:t>
        <a:bodyPr/>
        <a:lstStyle/>
        <a:p>
          <a:endParaRPr lang="en-US"/>
        </a:p>
      </dgm:t>
    </dgm:pt>
    <dgm:pt modelId="{C021AD7F-06DE-4F08-8ADD-80F17A000218}">
      <dgm:prSet/>
      <dgm:spPr/>
      <dgm:t>
        <a:bodyPr/>
        <a:lstStyle/>
        <a:p>
          <a:r>
            <a:rPr lang="tr-TR"/>
            <a:t>öğrencilerin daha olumlu davranışlar sergilemelerini ve akademik başarılarının yükselmesine katkıda bulunmaktadırlar.</a:t>
          </a:r>
          <a:endParaRPr lang="en-US"/>
        </a:p>
      </dgm:t>
    </dgm:pt>
    <dgm:pt modelId="{D01794E1-912E-4C1B-92C4-18C0D674A597}" type="parTrans" cxnId="{A10C1CB8-264B-4320-A49F-A68B177D2C32}">
      <dgm:prSet/>
      <dgm:spPr/>
      <dgm:t>
        <a:bodyPr/>
        <a:lstStyle/>
        <a:p>
          <a:endParaRPr lang="en-US"/>
        </a:p>
      </dgm:t>
    </dgm:pt>
    <dgm:pt modelId="{14992634-3FDE-466A-8C19-6F3BF22664A6}" type="sibTrans" cxnId="{A10C1CB8-264B-4320-A49F-A68B177D2C32}">
      <dgm:prSet/>
      <dgm:spPr/>
      <dgm:t>
        <a:bodyPr/>
        <a:lstStyle/>
        <a:p>
          <a:endParaRPr lang="en-US"/>
        </a:p>
      </dgm:t>
    </dgm:pt>
    <dgm:pt modelId="{85E0BD27-3670-4362-9AF8-A7330E2455DE}" type="pres">
      <dgm:prSet presAssocID="{96F66BFD-9E77-444C-898F-6A36CBA920BA}" presName="outerComposite" presStyleCnt="0">
        <dgm:presLayoutVars>
          <dgm:chMax val="5"/>
          <dgm:dir/>
          <dgm:resizeHandles val="exact"/>
        </dgm:presLayoutVars>
      </dgm:prSet>
      <dgm:spPr/>
    </dgm:pt>
    <dgm:pt modelId="{5E0B4589-E071-4DC9-AC93-983E9F11B937}" type="pres">
      <dgm:prSet presAssocID="{96F66BFD-9E77-444C-898F-6A36CBA920BA}" presName="dummyMaxCanvas" presStyleCnt="0">
        <dgm:presLayoutVars/>
      </dgm:prSet>
      <dgm:spPr/>
    </dgm:pt>
    <dgm:pt modelId="{862C3854-FCFE-4A59-8428-2BBBB014B17D}" type="pres">
      <dgm:prSet presAssocID="{96F66BFD-9E77-444C-898F-6A36CBA920BA}" presName="FourNodes_1" presStyleLbl="node1" presStyleIdx="0" presStyleCnt="4">
        <dgm:presLayoutVars>
          <dgm:bulletEnabled val="1"/>
        </dgm:presLayoutVars>
      </dgm:prSet>
      <dgm:spPr/>
    </dgm:pt>
    <dgm:pt modelId="{B02760D5-C380-4EC5-AD82-B2D93669A8D7}" type="pres">
      <dgm:prSet presAssocID="{96F66BFD-9E77-444C-898F-6A36CBA920BA}" presName="FourNodes_2" presStyleLbl="node1" presStyleIdx="1" presStyleCnt="4">
        <dgm:presLayoutVars>
          <dgm:bulletEnabled val="1"/>
        </dgm:presLayoutVars>
      </dgm:prSet>
      <dgm:spPr/>
    </dgm:pt>
    <dgm:pt modelId="{64BE6BE1-1450-4558-BC75-1C2C6019FAB5}" type="pres">
      <dgm:prSet presAssocID="{96F66BFD-9E77-444C-898F-6A36CBA920BA}" presName="FourNodes_3" presStyleLbl="node1" presStyleIdx="2" presStyleCnt="4">
        <dgm:presLayoutVars>
          <dgm:bulletEnabled val="1"/>
        </dgm:presLayoutVars>
      </dgm:prSet>
      <dgm:spPr/>
    </dgm:pt>
    <dgm:pt modelId="{8E0D1C10-B64F-4660-B20C-774DB09D0158}" type="pres">
      <dgm:prSet presAssocID="{96F66BFD-9E77-444C-898F-6A36CBA920BA}" presName="FourNodes_4" presStyleLbl="node1" presStyleIdx="3" presStyleCnt="4">
        <dgm:presLayoutVars>
          <dgm:bulletEnabled val="1"/>
        </dgm:presLayoutVars>
      </dgm:prSet>
      <dgm:spPr/>
    </dgm:pt>
    <dgm:pt modelId="{C2BEA86F-91F1-450F-B0A6-E0EB7FE285B2}" type="pres">
      <dgm:prSet presAssocID="{96F66BFD-9E77-444C-898F-6A36CBA920BA}" presName="FourConn_1-2" presStyleLbl="fgAccFollowNode1" presStyleIdx="0" presStyleCnt="3">
        <dgm:presLayoutVars>
          <dgm:bulletEnabled val="1"/>
        </dgm:presLayoutVars>
      </dgm:prSet>
      <dgm:spPr/>
    </dgm:pt>
    <dgm:pt modelId="{8412D2EE-6F87-41FE-B36B-F10F64CF89B9}" type="pres">
      <dgm:prSet presAssocID="{96F66BFD-9E77-444C-898F-6A36CBA920BA}" presName="FourConn_2-3" presStyleLbl="fgAccFollowNode1" presStyleIdx="1" presStyleCnt="3">
        <dgm:presLayoutVars>
          <dgm:bulletEnabled val="1"/>
        </dgm:presLayoutVars>
      </dgm:prSet>
      <dgm:spPr/>
    </dgm:pt>
    <dgm:pt modelId="{4B2E9FAD-7F87-42D3-ABB8-42E2CA331226}" type="pres">
      <dgm:prSet presAssocID="{96F66BFD-9E77-444C-898F-6A36CBA920BA}" presName="FourConn_3-4" presStyleLbl="fgAccFollowNode1" presStyleIdx="2" presStyleCnt="3">
        <dgm:presLayoutVars>
          <dgm:bulletEnabled val="1"/>
        </dgm:presLayoutVars>
      </dgm:prSet>
      <dgm:spPr/>
    </dgm:pt>
    <dgm:pt modelId="{A1DBDFF3-D04B-443B-A014-D7804F15559D}" type="pres">
      <dgm:prSet presAssocID="{96F66BFD-9E77-444C-898F-6A36CBA920BA}" presName="FourNodes_1_text" presStyleLbl="node1" presStyleIdx="3" presStyleCnt="4">
        <dgm:presLayoutVars>
          <dgm:bulletEnabled val="1"/>
        </dgm:presLayoutVars>
      </dgm:prSet>
      <dgm:spPr/>
    </dgm:pt>
    <dgm:pt modelId="{5BDBBB50-FC31-4FCC-A133-5678C988428D}" type="pres">
      <dgm:prSet presAssocID="{96F66BFD-9E77-444C-898F-6A36CBA920BA}" presName="FourNodes_2_text" presStyleLbl="node1" presStyleIdx="3" presStyleCnt="4">
        <dgm:presLayoutVars>
          <dgm:bulletEnabled val="1"/>
        </dgm:presLayoutVars>
      </dgm:prSet>
      <dgm:spPr/>
    </dgm:pt>
    <dgm:pt modelId="{8F65FAAB-32BD-47A4-BB28-DB720D4FF65C}" type="pres">
      <dgm:prSet presAssocID="{96F66BFD-9E77-444C-898F-6A36CBA920BA}" presName="FourNodes_3_text" presStyleLbl="node1" presStyleIdx="3" presStyleCnt="4">
        <dgm:presLayoutVars>
          <dgm:bulletEnabled val="1"/>
        </dgm:presLayoutVars>
      </dgm:prSet>
      <dgm:spPr/>
    </dgm:pt>
    <dgm:pt modelId="{8B3D9273-A8BE-4BC4-BC25-F06BFD534B53}" type="pres">
      <dgm:prSet presAssocID="{96F66BFD-9E77-444C-898F-6A36CBA920B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CBD2B03-6EE8-4DB8-A28A-7DEF34E3D099}" type="presOf" srcId="{BA8E5A4C-D0FE-488E-AC41-300190BDD34D}" destId="{A1DBDFF3-D04B-443B-A014-D7804F15559D}" srcOrd="1" destOrd="0" presId="urn:microsoft.com/office/officeart/2005/8/layout/vProcess5"/>
    <dgm:cxn modelId="{974DAB15-BA8B-491C-9896-D52611457E44}" type="presOf" srcId="{D2A14FA2-2D9A-4D54-AF66-7A0C3C0B1C40}" destId="{8B3D9273-A8BE-4BC4-BC25-F06BFD534B53}" srcOrd="1" destOrd="0" presId="urn:microsoft.com/office/officeart/2005/8/layout/vProcess5"/>
    <dgm:cxn modelId="{82DA5A23-4831-4836-9D71-BA982F3948DC}" type="presOf" srcId="{C021AD7F-06DE-4F08-8ADD-80F17A000218}" destId="{8E0D1C10-B64F-4660-B20C-774DB09D0158}" srcOrd="0" destOrd="1" presId="urn:microsoft.com/office/officeart/2005/8/layout/vProcess5"/>
    <dgm:cxn modelId="{49618C31-6503-43CC-AEAE-049D5F3FADF6}" srcId="{96F66BFD-9E77-444C-898F-6A36CBA920BA}" destId="{BA8E5A4C-D0FE-488E-AC41-300190BDD34D}" srcOrd="0" destOrd="0" parTransId="{DB453FE4-1E89-499A-983F-A0FB9EB1AB29}" sibTransId="{0FA32BA8-FEE6-4ECD-8885-272840A0F330}"/>
    <dgm:cxn modelId="{495D7A3F-A214-4B78-B13B-48A5DD951690}" type="presOf" srcId="{99BC28A2-6D3F-4819-B848-A0D5E0B62CA6}" destId="{4B2E9FAD-7F87-42D3-ABB8-42E2CA331226}" srcOrd="0" destOrd="0" presId="urn:microsoft.com/office/officeart/2005/8/layout/vProcess5"/>
    <dgm:cxn modelId="{FE064440-5371-402E-A71B-5F90C8864DCF}" type="presOf" srcId="{C965DC95-9682-4E4E-9345-41C255D231C2}" destId="{5BDBBB50-FC31-4FCC-A133-5678C988428D}" srcOrd="1" destOrd="0" presId="urn:microsoft.com/office/officeart/2005/8/layout/vProcess5"/>
    <dgm:cxn modelId="{52D0B95C-BB84-452A-9200-D4A2166ABBF3}" type="presOf" srcId="{43EC8714-C288-44DF-A30F-76CBD888517E}" destId="{8412D2EE-6F87-41FE-B36B-F10F64CF89B9}" srcOrd="0" destOrd="0" presId="urn:microsoft.com/office/officeart/2005/8/layout/vProcess5"/>
    <dgm:cxn modelId="{95BBA544-878D-48E3-87BA-E50EF86355B3}" srcId="{96F66BFD-9E77-444C-898F-6A36CBA920BA}" destId="{C965DC95-9682-4E4E-9345-41C255D231C2}" srcOrd="1" destOrd="0" parTransId="{CFA44FDC-49C3-4FCB-AB1D-E194C2EE0F40}" sibTransId="{43EC8714-C288-44DF-A30F-76CBD888517E}"/>
    <dgm:cxn modelId="{08219149-0085-43AB-83BF-E91F8BB6BBEC}" type="presOf" srcId="{C965DC95-9682-4E4E-9345-41C255D231C2}" destId="{B02760D5-C380-4EC5-AD82-B2D93669A8D7}" srcOrd="0" destOrd="0" presId="urn:microsoft.com/office/officeart/2005/8/layout/vProcess5"/>
    <dgm:cxn modelId="{C11F024A-3581-4602-A062-8630614747DC}" type="presOf" srcId="{0FA32BA8-FEE6-4ECD-8885-272840A0F330}" destId="{C2BEA86F-91F1-450F-B0A6-E0EB7FE285B2}" srcOrd="0" destOrd="0" presId="urn:microsoft.com/office/officeart/2005/8/layout/vProcess5"/>
    <dgm:cxn modelId="{FEF2FC6D-F602-452D-9A16-71B49557B55F}" type="presOf" srcId="{0C727F82-741B-4E71-9BDF-7B1D15F83445}" destId="{8F65FAAB-32BD-47A4-BB28-DB720D4FF65C}" srcOrd="1" destOrd="0" presId="urn:microsoft.com/office/officeart/2005/8/layout/vProcess5"/>
    <dgm:cxn modelId="{90C6B452-BB6D-4188-AFE3-E25067CBB4A6}" type="presOf" srcId="{BA8E5A4C-D0FE-488E-AC41-300190BDD34D}" destId="{862C3854-FCFE-4A59-8428-2BBBB014B17D}" srcOrd="0" destOrd="0" presId="urn:microsoft.com/office/officeart/2005/8/layout/vProcess5"/>
    <dgm:cxn modelId="{CA999B53-49D9-4088-9D92-71378DCCD8F2}" type="presOf" srcId="{0C727F82-741B-4E71-9BDF-7B1D15F83445}" destId="{64BE6BE1-1450-4558-BC75-1C2C6019FAB5}" srcOrd="0" destOrd="0" presId="urn:microsoft.com/office/officeart/2005/8/layout/vProcess5"/>
    <dgm:cxn modelId="{C2997B85-5873-4898-994B-F386E725ECB4}" type="presOf" srcId="{D2A14FA2-2D9A-4D54-AF66-7A0C3C0B1C40}" destId="{8E0D1C10-B64F-4660-B20C-774DB09D0158}" srcOrd="0" destOrd="0" presId="urn:microsoft.com/office/officeart/2005/8/layout/vProcess5"/>
    <dgm:cxn modelId="{B4CD1E99-435D-464A-B16D-D38AE17E42B5}" srcId="{96F66BFD-9E77-444C-898F-6A36CBA920BA}" destId="{0C727F82-741B-4E71-9BDF-7B1D15F83445}" srcOrd="2" destOrd="0" parTransId="{94BC31DE-B835-4842-8F07-AC1587CD4018}" sibTransId="{99BC28A2-6D3F-4819-B848-A0D5E0B62CA6}"/>
    <dgm:cxn modelId="{BF5C67A3-4FA2-4B64-A3BC-0D1FD122FA33}" type="presOf" srcId="{C021AD7F-06DE-4F08-8ADD-80F17A000218}" destId="{8B3D9273-A8BE-4BC4-BC25-F06BFD534B53}" srcOrd="1" destOrd="1" presId="urn:microsoft.com/office/officeart/2005/8/layout/vProcess5"/>
    <dgm:cxn modelId="{A10C1CB8-264B-4320-A49F-A68B177D2C32}" srcId="{D2A14FA2-2D9A-4D54-AF66-7A0C3C0B1C40}" destId="{C021AD7F-06DE-4F08-8ADD-80F17A000218}" srcOrd="0" destOrd="0" parTransId="{D01794E1-912E-4C1B-92C4-18C0D674A597}" sibTransId="{14992634-3FDE-466A-8C19-6F3BF22664A6}"/>
    <dgm:cxn modelId="{10AAD0B9-0521-44E3-8636-7A7DF56AEC3D}" srcId="{96F66BFD-9E77-444C-898F-6A36CBA920BA}" destId="{D2A14FA2-2D9A-4D54-AF66-7A0C3C0B1C40}" srcOrd="3" destOrd="0" parTransId="{41B14D29-92CD-4B8B-A8E2-FE070799937F}" sibTransId="{54EE09F9-27F9-4BF2-ADD8-A6E74BE51B3F}"/>
    <dgm:cxn modelId="{64BF5CFE-A867-43B8-8D0B-39B84E9CC9CF}" type="presOf" srcId="{96F66BFD-9E77-444C-898F-6A36CBA920BA}" destId="{85E0BD27-3670-4362-9AF8-A7330E2455DE}" srcOrd="0" destOrd="0" presId="urn:microsoft.com/office/officeart/2005/8/layout/vProcess5"/>
    <dgm:cxn modelId="{1AB6A133-5063-43F7-8335-B12A82C51C85}" type="presParOf" srcId="{85E0BD27-3670-4362-9AF8-A7330E2455DE}" destId="{5E0B4589-E071-4DC9-AC93-983E9F11B937}" srcOrd="0" destOrd="0" presId="urn:microsoft.com/office/officeart/2005/8/layout/vProcess5"/>
    <dgm:cxn modelId="{8CE37A44-FB59-4119-A208-755466FDB0C6}" type="presParOf" srcId="{85E0BD27-3670-4362-9AF8-A7330E2455DE}" destId="{862C3854-FCFE-4A59-8428-2BBBB014B17D}" srcOrd="1" destOrd="0" presId="urn:microsoft.com/office/officeart/2005/8/layout/vProcess5"/>
    <dgm:cxn modelId="{C0D11A33-624F-4B49-ACED-84D62D3056FD}" type="presParOf" srcId="{85E0BD27-3670-4362-9AF8-A7330E2455DE}" destId="{B02760D5-C380-4EC5-AD82-B2D93669A8D7}" srcOrd="2" destOrd="0" presId="urn:microsoft.com/office/officeart/2005/8/layout/vProcess5"/>
    <dgm:cxn modelId="{1262F0EA-A6BF-40C4-9B87-75191E8BE566}" type="presParOf" srcId="{85E0BD27-3670-4362-9AF8-A7330E2455DE}" destId="{64BE6BE1-1450-4558-BC75-1C2C6019FAB5}" srcOrd="3" destOrd="0" presId="urn:microsoft.com/office/officeart/2005/8/layout/vProcess5"/>
    <dgm:cxn modelId="{B8F26D62-D0B7-4289-B584-CDDBC61BCCFB}" type="presParOf" srcId="{85E0BD27-3670-4362-9AF8-A7330E2455DE}" destId="{8E0D1C10-B64F-4660-B20C-774DB09D0158}" srcOrd="4" destOrd="0" presId="urn:microsoft.com/office/officeart/2005/8/layout/vProcess5"/>
    <dgm:cxn modelId="{BBBDACE8-9EA9-4CC6-9331-3509923883A5}" type="presParOf" srcId="{85E0BD27-3670-4362-9AF8-A7330E2455DE}" destId="{C2BEA86F-91F1-450F-B0A6-E0EB7FE285B2}" srcOrd="5" destOrd="0" presId="urn:microsoft.com/office/officeart/2005/8/layout/vProcess5"/>
    <dgm:cxn modelId="{B0302748-DC20-4736-8C03-F57677B8602C}" type="presParOf" srcId="{85E0BD27-3670-4362-9AF8-A7330E2455DE}" destId="{8412D2EE-6F87-41FE-B36B-F10F64CF89B9}" srcOrd="6" destOrd="0" presId="urn:microsoft.com/office/officeart/2005/8/layout/vProcess5"/>
    <dgm:cxn modelId="{BCDA02A1-5F92-42D3-9EE4-54740D5DFC00}" type="presParOf" srcId="{85E0BD27-3670-4362-9AF8-A7330E2455DE}" destId="{4B2E9FAD-7F87-42D3-ABB8-42E2CA331226}" srcOrd="7" destOrd="0" presId="urn:microsoft.com/office/officeart/2005/8/layout/vProcess5"/>
    <dgm:cxn modelId="{FA5DCF65-CAC1-4CDA-9F09-B77279D445F6}" type="presParOf" srcId="{85E0BD27-3670-4362-9AF8-A7330E2455DE}" destId="{A1DBDFF3-D04B-443B-A014-D7804F15559D}" srcOrd="8" destOrd="0" presId="urn:microsoft.com/office/officeart/2005/8/layout/vProcess5"/>
    <dgm:cxn modelId="{25866E6B-1DDF-4942-AB00-5552A1A23D89}" type="presParOf" srcId="{85E0BD27-3670-4362-9AF8-A7330E2455DE}" destId="{5BDBBB50-FC31-4FCC-A133-5678C988428D}" srcOrd="9" destOrd="0" presId="urn:microsoft.com/office/officeart/2005/8/layout/vProcess5"/>
    <dgm:cxn modelId="{F2E0D482-91CA-45B0-B6B1-0EDCDADA17B9}" type="presParOf" srcId="{85E0BD27-3670-4362-9AF8-A7330E2455DE}" destId="{8F65FAAB-32BD-47A4-BB28-DB720D4FF65C}" srcOrd="10" destOrd="0" presId="urn:microsoft.com/office/officeart/2005/8/layout/vProcess5"/>
    <dgm:cxn modelId="{A7AC1CBF-BB4E-4450-A9FA-A9E5585A93A3}" type="presParOf" srcId="{85E0BD27-3670-4362-9AF8-A7330E2455DE}" destId="{8B3D9273-A8BE-4BC4-BC25-F06BFD534B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8815F-8539-4279-9CBD-32484373F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730435-3AED-470E-8F0F-848C754CFBC2}">
      <dgm:prSet/>
      <dgm:spPr/>
      <dgm:t>
        <a:bodyPr/>
        <a:lstStyle/>
        <a:p>
          <a:r>
            <a:rPr lang="tr-TR" b="1"/>
            <a:t>“Ne kadar başarı o kadar sevgi!”</a:t>
          </a:r>
          <a:endParaRPr lang="en-US"/>
        </a:p>
      </dgm:t>
    </dgm:pt>
    <dgm:pt modelId="{91275A02-790C-429B-951B-CD006E6F7D91}" type="parTrans" cxnId="{ED83A944-0C82-4E69-BD65-085A245057C8}">
      <dgm:prSet/>
      <dgm:spPr/>
      <dgm:t>
        <a:bodyPr/>
        <a:lstStyle/>
        <a:p>
          <a:endParaRPr lang="en-US"/>
        </a:p>
      </dgm:t>
    </dgm:pt>
    <dgm:pt modelId="{1DCD8B18-E07C-4ABA-A650-F9F6E935B562}" type="sibTrans" cxnId="{ED83A944-0C82-4E69-BD65-085A245057C8}">
      <dgm:prSet/>
      <dgm:spPr/>
      <dgm:t>
        <a:bodyPr/>
        <a:lstStyle/>
        <a:p>
          <a:endParaRPr lang="en-US"/>
        </a:p>
      </dgm:t>
    </dgm:pt>
    <dgm:pt modelId="{22E9EB07-1E3D-4202-A2A5-9960B9C90F68}">
      <dgm:prSet/>
      <dgm:spPr/>
      <dgm:t>
        <a:bodyPr/>
        <a:lstStyle/>
        <a:p>
          <a:r>
            <a:rPr lang="tr-TR" u="sng"/>
            <a:t>Koşulsuz sevgi</a:t>
          </a:r>
          <a:r>
            <a:rPr lang="tr-TR"/>
            <a:t>: </a:t>
          </a:r>
          <a:r>
            <a:rPr lang="tr-TR" b="0" i="0"/>
            <a:t>Aile çocuğun başarısını olumlu yönde etkilemek istiyorsa sevgiyi başarıya koşullamamalıdır. </a:t>
          </a:r>
          <a:endParaRPr lang="en-US"/>
        </a:p>
      </dgm:t>
    </dgm:pt>
    <dgm:pt modelId="{04018A08-2585-4861-B9B0-A561863CD90C}" type="parTrans" cxnId="{4B676411-FA37-4295-A9DB-1C0FFE76C780}">
      <dgm:prSet/>
      <dgm:spPr/>
      <dgm:t>
        <a:bodyPr/>
        <a:lstStyle/>
        <a:p>
          <a:endParaRPr lang="en-US"/>
        </a:p>
      </dgm:t>
    </dgm:pt>
    <dgm:pt modelId="{453B638A-E9E8-45FB-8E15-F6FB28DABE43}" type="sibTrans" cxnId="{4B676411-FA37-4295-A9DB-1C0FFE76C780}">
      <dgm:prSet/>
      <dgm:spPr/>
      <dgm:t>
        <a:bodyPr/>
        <a:lstStyle/>
        <a:p>
          <a:endParaRPr lang="en-US"/>
        </a:p>
      </dgm:t>
    </dgm:pt>
    <dgm:pt modelId="{22984A2E-181A-462F-8874-9A7088F9F2B1}">
      <dgm:prSet/>
      <dgm:spPr/>
      <dgm:t>
        <a:bodyPr/>
        <a:lstStyle/>
        <a:p>
          <a:r>
            <a:rPr lang="tr-TR"/>
            <a:t>Başarıya odaklı bu tür ilişkilerde, anne baba çocuğa "Ne kadar başarı, o kadar sevgi" mesajı vermektedir. </a:t>
          </a:r>
          <a:endParaRPr lang="en-US"/>
        </a:p>
      </dgm:t>
    </dgm:pt>
    <dgm:pt modelId="{3507E52E-8C79-4A96-BA82-FB2F16E63219}" type="parTrans" cxnId="{6DC2E21E-AA7A-46E3-9BC8-A44457F015AF}">
      <dgm:prSet/>
      <dgm:spPr/>
      <dgm:t>
        <a:bodyPr/>
        <a:lstStyle/>
        <a:p>
          <a:endParaRPr lang="en-US"/>
        </a:p>
      </dgm:t>
    </dgm:pt>
    <dgm:pt modelId="{72B65CEE-67C6-41CC-8C22-0A7063F1E17A}" type="sibTrans" cxnId="{6DC2E21E-AA7A-46E3-9BC8-A44457F015AF}">
      <dgm:prSet/>
      <dgm:spPr/>
      <dgm:t>
        <a:bodyPr/>
        <a:lstStyle/>
        <a:p>
          <a:endParaRPr lang="en-US"/>
        </a:p>
      </dgm:t>
    </dgm:pt>
    <dgm:pt modelId="{711C796C-28B2-4938-95FD-AFDF77ABCC04}">
      <dgm:prSet/>
      <dgm:spPr/>
      <dgm:t>
        <a:bodyPr/>
        <a:lstStyle/>
        <a:p>
          <a:r>
            <a:rPr lang="tr-TR"/>
            <a:t>Başarıya koşullu sevgi, çocuğa yarar yerine zarar verir. Çocuk başarı düzeyi ne olursa olsun, anne babası tarafından </a:t>
          </a:r>
          <a:r>
            <a:rPr lang="tr-TR" i="1" u="sng"/>
            <a:t>sevildiğini hissetmek ister</a:t>
          </a:r>
          <a:r>
            <a:rPr lang="tr-TR"/>
            <a:t>. </a:t>
          </a:r>
          <a:endParaRPr lang="en-US"/>
        </a:p>
      </dgm:t>
    </dgm:pt>
    <dgm:pt modelId="{ACBB8858-70B5-4100-8AA8-3B0AF6EB2B09}" type="parTrans" cxnId="{34F9924D-EB47-4F37-8507-DFB851F4E57B}">
      <dgm:prSet/>
      <dgm:spPr/>
      <dgm:t>
        <a:bodyPr/>
        <a:lstStyle/>
        <a:p>
          <a:endParaRPr lang="en-US"/>
        </a:p>
      </dgm:t>
    </dgm:pt>
    <dgm:pt modelId="{5F20AC52-5B33-4534-AA90-610625698454}" type="sibTrans" cxnId="{34F9924D-EB47-4F37-8507-DFB851F4E57B}">
      <dgm:prSet/>
      <dgm:spPr/>
      <dgm:t>
        <a:bodyPr/>
        <a:lstStyle/>
        <a:p>
          <a:endParaRPr lang="en-US"/>
        </a:p>
      </dgm:t>
    </dgm:pt>
    <dgm:pt modelId="{1DF3A43A-48C8-45AC-BECA-A8096BA3F390}" type="pres">
      <dgm:prSet presAssocID="{53B8815F-8539-4279-9CBD-32484373F72F}" presName="linear" presStyleCnt="0">
        <dgm:presLayoutVars>
          <dgm:animLvl val="lvl"/>
          <dgm:resizeHandles val="exact"/>
        </dgm:presLayoutVars>
      </dgm:prSet>
      <dgm:spPr/>
    </dgm:pt>
    <dgm:pt modelId="{5C592FCB-C944-4FCA-BB50-66D58365BF72}" type="pres">
      <dgm:prSet presAssocID="{88730435-3AED-470E-8F0F-848C754CFB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BA08CB-7B66-4A3E-AC97-ED9B5E191E73}" type="pres">
      <dgm:prSet presAssocID="{1DCD8B18-E07C-4ABA-A650-F9F6E935B562}" presName="spacer" presStyleCnt="0"/>
      <dgm:spPr/>
    </dgm:pt>
    <dgm:pt modelId="{80096D8F-0D50-4BB2-BFC3-375ACBA610EF}" type="pres">
      <dgm:prSet presAssocID="{22E9EB07-1E3D-4202-A2A5-9960B9C90F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F19FCC6-80EF-44E6-A029-2EC05AEAA224}" type="pres">
      <dgm:prSet presAssocID="{453B638A-E9E8-45FB-8E15-F6FB28DABE43}" presName="spacer" presStyleCnt="0"/>
      <dgm:spPr/>
    </dgm:pt>
    <dgm:pt modelId="{DC97B897-A0D2-4D3E-A9C2-8F2290FD2A78}" type="pres">
      <dgm:prSet presAssocID="{22984A2E-181A-462F-8874-9A7088F9F2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92CBF61-4CDD-4604-ABCD-BCC69AB3E18E}" type="pres">
      <dgm:prSet presAssocID="{72B65CEE-67C6-41CC-8C22-0A7063F1E17A}" presName="spacer" presStyleCnt="0"/>
      <dgm:spPr/>
    </dgm:pt>
    <dgm:pt modelId="{0919AA3E-405C-4E89-B989-2CC290CB85C4}" type="pres">
      <dgm:prSet presAssocID="{711C796C-28B2-4938-95FD-AFDF77ABCC0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BF46106-8E5E-4C10-BB7F-A2A2F7F48554}" type="presOf" srcId="{22984A2E-181A-462F-8874-9A7088F9F2B1}" destId="{DC97B897-A0D2-4D3E-A9C2-8F2290FD2A78}" srcOrd="0" destOrd="0" presId="urn:microsoft.com/office/officeart/2005/8/layout/vList2"/>
    <dgm:cxn modelId="{4B676411-FA37-4295-A9DB-1C0FFE76C780}" srcId="{53B8815F-8539-4279-9CBD-32484373F72F}" destId="{22E9EB07-1E3D-4202-A2A5-9960B9C90F68}" srcOrd="1" destOrd="0" parTransId="{04018A08-2585-4861-B9B0-A561863CD90C}" sibTransId="{453B638A-E9E8-45FB-8E15-F6FB28DABE43}"/>
    <dgm:cxn modelId="{6DC2E21E-AA7A-46E3-9BC8-A44457F015AF}" srcId="{53B8815F-8539-4279-9CBD-32484373F72F}" destId="{22984A2E-181A-462F-8874-9A7088F9F2B1}" srcOrd="2" destOrd="0" parTransId="{3507E52E-8C79-4A96-BA82-FB2F16E63219}" sibTransId="{72B65CEE-67C6-41CC-8C22-0A7063F1E17A}"/>
    <dgm:cxn modelId="{580CD829-B7BC-45DB-895D-E28DF80C93D1}" type="presOf" srcId="{22E9EB07-1E3D-4202-A2A5-9960B9C90F68}" destId="{80096D8F-0D50-4BB2-BFC3-375ACBA610EF}" srcOrd="0" destOrd="0" presId="urn:microsoft.com/office/officeart/2005/8/layout/vList2"/>
    <dgm:cxn modelId="{ED83A944-0C82-4E69-BD65-085A245057C8}" srcId="{53B8815F-8539-4279-9CBD-32484373F72F}" destId="{88730435-3AED-470E-8F0F-848C754CFBC2}" srcOrd="0" destOrd="0" parTransId="{91275A02-790C-429B-951B-CD006E6F7D91}" sibTransId="{1DCD8B18-E07C-4ABA-A650-F9F6E935B562}"/>
    <dgm:cxn modelId="{34F9924D-EB47-4F37-8507-DFB851F4E57B}" srcId="{53B8815F-8539-4279-9CBD-32484373F72F}" destId="{711C796C-28B2-4938-95FD-AFDF77ABCC04}" srcOrd="3" destOrd="0" parTransId="{ACBB8858-70B5-4100-8AA8-3B0AF6EB2B09}" sibTransId="{5F20AC52-5B33-4534-AA90-610625698454}"/>
    <dgm:cxn modelId="{E682D958-264E-401A-ADB3-2F534AABA19B}" type="presOf" srcId="{711C796C-28B2-4938-95FD-AFDF77ABCC04}" destId="{0919AA3E-405C-4E89-B989-2CC290CB85C4}" srcOrd="0" destOrd="0" presId="urn:microsoft.com/office/officeart/2005/8/layout/vList2"/>
    <dgm:cxn modelId="{87AA8BC1-F7E9-488F-A232-1956E58D0C41}" type="presOf" srcId="{88730435-3AED-470E-8F0F-848C754CFBC2}" destId="{5C592FCB-C944-4FCA-BB50-66D58365BF72}" srcOrd="0" destOrd="0" presId="urn:microsoft.com/office/officeart/2005/8/layout/vList2"/>
    <dgm:cxn modelId="{4B3221F2-AE7C-4E4E-BD6F-9225C1C9402A}" type="presOf" srcId="{53B8815F-8539-4279-9CBD-32484373F72F}" destId="{1DF3A43A-48C8-45AC-BECA-A8096BA3F390}" srcOrd="0" destOrd="0" presId="urn:microsoft.com/office/officeart/2005/8/layout/vList2"/>
    <dgm:cxn modelId="{010D0650-87DD-44C5-98F4-58D8F69D87E3}" type="presParOf" srcId="{1DF3A43A-48C8-45AC-BECA-A8096BA3F390}" destId="{5C592FCB-C944-4FCA-BB50-66D58365BF72}" srcOrd="0" destOrd="0" presId="urn:microsoft.com/office/officeart/2005/8/layout/vList2"/>
    <dgm:cxn modelId="{EEE8CABA-E497-4B8C-A917-490089EABE71}" type="presParOf" srcId="{1DF3A43A-48C8-45AC-BECA-A8096BA3F390}" destId="{02BA08CB-7B66-4A3E-AC97-ED9B5E191E73}" srcOrd="1" destOrd="0" presId="urn:microsoft.com/office/officeart/2005/8/layout/vList2"/>
    <dgm:cxn modelId="{1B4446ED-D6C4-4439-B7AE-081B7F4657FE}" type="presParOf" srcId="{1DF3A43A-48C8-45AC-BECA-A8096BA3F390}" destId="{80096D8F-0D50-4BB2-BFC3-375ACBA610EF}" srcOrd="2" destOrd="0" presId="urn:microsoft.com/office/officeart/2005/8/layout/vList2"/>
    <dgm:cxn modelId="{90718099-BC33-47C9-99B0-2D41777A15B1}" type="presParOf" srcId="{1DF3A43A-48C8-45AC-BECA-A8096BA3F390}" destId="{0F19FCC6-80EF-44E6-A029-2EC05AEAA224}" srcOrd="3" destOrd="0" presId="urn:microsoft.com/office/officeart/2005/8/layout/vList2"/>
    <dgm:cxn modelId="{E2A588B9-D028-409E-B825-B6F907E23198}" type="presParOf" srcId="{1DF3A43A-48C8-45AC-BECA-A8096BA3F390}" destId="{DC97B897-A0D2-4D3E-A9C2-8F2290FD2A78}" srcOrd="4" destOrd="0" presId="urn:microsoft.com/office/officeart/2005/8/layout/vList2"/>
    <dgm:cxn modelId="{0AA5C128-2AB5-44FC-A5C4-0041AFBB179C}" type="presParOf" srcId="{1DF3A43A-48C8-45AC-BECA-A8096BA3F390}" destId="{F92CBF61-4CDD-4604-ABCD-BCC69AB3E18E}" srcOrd="5" destOrd="0" presId="urn:microsoft.com/office/officeart/2005/8/layout/vList2"/>
    <dgm:cxn modelId="{57F828EE-BC69-41FE-BD5D-E337629B0253}" type="presParOf" srcId="{1DF3A43A-48C8-45AC-BECA-A8096BA3F390}" destId="{0919AA3E-405C-4E89-B989-2CC290CB85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163AA-4329-41BA-8D71-CD69FEF62F5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A0E4B19-AC80-4DD7-904C-A3219A98504F}">
      <dgm:prSet custT="1"/>
      <dgm:spPr/>
      <dgm:t>
        <a:bodyPr/>
        <a:lstStyle/>
        <a:p>
          <a:r>
            <a:rPr lang="tr-TR" sz="1600" dirty="0"/>
            <a:t>Birçok ebeveynin </a:t>
          </a:r>
          <a:r>
            <a:rPr lang="tr-TR" sz="1600" b="1" dirty="0"/>
            <a:t>motivasyonlarını artırmak amacıyla </a:t>
          </a:r>
          <a:r>
            <a:rPr lang="tr-TR" sz="1600" dirty="0"/>
            <a:t>çocuklarını, gerek diğer çocuklarla, gerekse kendi </a:t>
          </a:r>
          <a:r>
            <a:rPr lang="tr-TR" sz="1600" b="1" dirty="0"/>
            <a:t>çocukluklarıyla karşılaştırmaları </a:t>
          </a:r>
          <a:r>
            <a:rPr lang="tr-TR" sz="1600" dirty="0"/>
            <a:t>asıl istenilenin aksi bir sonuca yol açabilir. Bu davranış, öğrencinin </a:t>
          </a:r>
          <a:r>
            <a:rPr lang="tr-TR" sz="1600" u="sng" dirty="0"/>
            <a:t>motivasyonunun azalmasına ve isteksizleşmesine</a:t>
          </a:r>
          <a:r>
            <a:rPr lang="tr-TR" sz="1600" dirty="0"/>
            <a:t> sebep olur. </a:t>
          </a:r>
          <a:endParaRPr lang="en-US" sz="1600" dirty="0"/>
        </a:p>
      </dgm:t>
    </dgm:pt>
    <dgm:pt modelId="{6227E18C-8E4F-404A-BC7E-69205DC1E79C}" type="parTrans" cxnId="{0B943011-9BF1-4948-9438-DC34595352CF}">
      <dgm:prSet/>
      <dgm:spPr/>
      <dgm:t>
        <a:bodyPr/>
        <a:lstStyle/>
        <a:p>
          <a:endParaRPr lang="en-US"/>
        </a:p>
      </dgm:t>
    </dgm:pt>
    <dgm:pt modelId="{CF5F3382-A033-424F-8201-D14DCF6D55F5}" type="sibTrans" cxnId="{0B943011-9BF1-4948-9438-DC34595352CF}">
      <dgm:prSet/>
      <dgm:spPr/>
      <dgm:t>
        <a:bodyPr/>
        <a:lstStyle/>
        <a:p>
          <a:endParaRPr lang="en-US"/>
        </a:p>
      </dgm:t>
    </dgm:pt>
    <dgm:pt modelId="{76D8BBBB-D1B5-43EA-9292-F95CE3667D46}">
      <dgm:prSet/>
      <dgm:spPr/>
      <dgm:t>
        <a:bodyPr/>
        <a:lstStyle/>
        <a:p>
          <a:r>
            <a:rPr lang="tr-TR"/>
            <a:t>Çocukları kıyaslamak, başkalarının yanında eleştirmek, başarısızlıkla tehdit etmek ve kötüyü düşünmek gibi bazı iyi niyetli hataları siz de yapıyor olabilirsiniz. Bu davranışlar yerine </a:t>
          </a:r>
          <a:r>
            <a:rPr lang="tr-TR" b="1"/>
            <a:t>çocuklarınıza inandığınızı hissettirmeniz daha olumlu sonuçlar </a:t>
          </a:r>
          <a:r>
            <a:rPr lang="tr-TR"/>
            <a:t>doğurabilir.</a:t>
          </a:r>
          <a:endParaRPr lang="en-US"/>
        </a:p>
      </dgm:t>
    </dgm:pt>
    <dgm:pt modelId="{E179C56C-2D8E-4C48-90DA-3EC05104733F}" type="parTrans" cxnId="{65D4DEE9-7D4F-4D99-BAF1-9F1B77B8CF8D}">
      <dgm:prSet/>
      <dgm:spPr/>
      <dgm:t>
        <a:bodyPr/>
        <a:lstStyle/>
        <a:p>
          <a:endParaRPr lang="en-US"/>
        </a:p>
      </dgm:t>
    </dgm:pt>
    <dgm:pt modelId="{0514460A-E562-49A6-A0F1-98289D773977}" type="sibTrans" cxnId="{65D4DEE9-7D4F-4D99-BAF1-9F1B77B8CF8D}">
      <dgm:prSet/>
      <dgm:spPr/>
      <dgm:t>
        <a:bodyPr/>
        <a:lstStyle/>
        <a:p>
          <a:endParaRPr lang="en-US"/>
        </a:p>
      </dgm:t>
    </dgm:pt>
    <dgm:pt modelId="{EB521CAF-15AE-4609-A42A-68F63AEFA1FC}">
      <dgm:prSet/>
      <dgm:spPr/>
      <dgm:t>
        <a:bodyPr/>
        <a:lstStyle/>
        <a:p>
          <a:r>
            <a:rPr lang="tr-TR" b="1" dirty="0"/>
            <a:t>‘‘Başkaları günde 3-4 saat ders çalışıyor. Sen ise……’’</a:t>
          </a:r>
          <a:endParaRPr lang="en-US" dirty="0"/>
        </a:p>
      </dgm:t>
    </dgm:pt>
    <dgm:pt modelId="{277F3E1C-2FB4-4701-901B-107B8EE352FF}" type="parTrans" cxnId="{8DEB58EF-54CF-407B-8AF8-45A7EEF278B4}">
      <dgm:prSet/>
      <dgm:spPr/>
      <dgm:t>
        <a:bodyPr/>
        <a:lstStyle/>
        <a:p>
          <a:endParaRPr lang="en-US"/>
        </a:p>
      </dgm:t>
    </dgm:pt>
    <dgm:pt modelId="{3BE4BA72-4064-4469-A117-08BD938B4DF7}" type="sibTrans" cxnId="{8DEB58EF-54CF-407B-8AF8-45A7EEF278B4}">
      <dgm:prSet/>
      <dgm:spPr/>
      <dgm:t>
        <a:bodyPr/>
        <a:lstStyle/>
        <a:p>
          <a:endParaRPr lang="en-US"/>
        </a:p>
      </dgm:t>
    </dgm:pt>
    <dgm:pt modelId="{DD158004-69F1-44A3-9508-3B04C201EDC6}" type="pres">
      <dgm:prSet presAssocID="{478163AA-4329-41BA-8D71-CD69FEF62F52}" presName="root" presStyleCnt="0">
        <dgm:presLayoutVars>
          <dgm:dir/>
          <dgm:resizeHandles val="exact"/>
        </dgm:presLayoutVars>
      </dgm:prSet>
      <dgm:spPr/>
    </dgm:pt>
    <dgm:pt modelId="{D4F51BD2-650E-46A0-98A5-5B5F10DB5612}" type="pres">
      <dgm:prSet presAssocID="{BA0E4B19-AC80-4DD7-904C-A3219A98504F}" presName="compNode" presStyleCnt="0"/>
      <dgm:spPr/>
    </dgm:pt>
    <dgm:pt modelId="{EA414EE4-07F9-469F-9392-BBB43C1988AB}" type="pres">
      <dgm:prSet presAssocID="{BA0E4B19-AC80-4DD7-904C-A3219A9850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A76F7E84-4ACE-461C-B2A1-B425AA9523B1}" type="pres">
      <dgm:prSet presAssocID="{BA0E4B19-AC80-4DD7-904C-A3219A98504F}" presName="spaceRect" presStyleCnt="0"/>
      <dgm:spPr/>
    </dgm:pt>
    <dgm:pt modelId="{3A7B4504-B2B8-466C-841F-19E21FB2DC2E}" type="pres">
      <dgm:prSet presAssocID="{BA0E4B19-AC80-4DD7-904C-A3219A98504F}" presName="textRect" presStyleLbl="revTx" presStyleIdx="0" presStyleCnt="3">
        <dgm:presLayoutVars>
          <dgm:chMax val="1"/>
          <dgm:chPref val="1"/>
        </dgm:presLayoutVars>
      </dgm:prSet>
      <dgm:spPr/>
    </dgm:pt>
    <dgm:pt modelId="{FAF33C66-20B2-4966-94F0-30830C582AB2}" type="pres">
      <dgm:prSet presAssocID="{CF5F3382-A033-424F-8201-D14DCF6D55F5}" presName="sibTrans" presStyleCnt="0"/>
      <dgm:spPr/>
    </dgm:pt>
    <dgm:pt modelId="{B83CD9E6-F645-4CF7-B54F-C7A846306904}" type="pres">
      <dgm:prSet presAssocID="{76D8BBBB-D1B5-43EA-9292-F95CE3667D46}" presName="compNode" presStyleCnt="0"/>
      <dgm:spPr/>
    </dgm:pt>
    <dgm:pt modelId="{63DEF4A8-0910-4B8A-9F02-7CC5524B4F77}" type="pres">
      <dgm:prSet presAssocID="{76D8BBBB-D1B5-43EA-9292-F95CE3667D4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hriş edici"/>
        </a:ext>
      </dgm:extLst>
    </dgm:pt>
    <dgm:pt modelId="{01C35D95-E124-4485-9AEC-1B7F41F8CA00}" type="pres">
      <dgm:prSet presAssocID="{76D8BBBB-D1B5-43EA-9292-F95CE3667D46}" presName="spaceRect" presStyleCnt="0"/>
      <dgm:spPr/>
    </dgm:pt>
    <dgm:pt modelId="{9C5E1069-3597-4C28-A64A-8492CFC8C2F2}" type="pres">
      <dgm:prSet presAssocID="{76D8BBBB-D1B5-43EA-9292-F95CE3667D46}" presName="textRect" presStyleLbl="revTx" presStyleIdx="1" presStyleCnt="3">
        <dgm:presLayoutVars>
          <dgm:chMax val="1"/>
          <dgm:chPref val="1"/>
        </dgm:presLayoutVars>
      </dgm:prSet>
      <dgm:spPr/>
    </dgm:pt>
    <dgm:pt modelId="{5708A8FF-7C45-4873-A814-CB4C3D3CB5B7}" type="pres">
      <dgm:prSet presAssocID="{0514460A-E562-49A6-A0F1-98289D773977}" presName="sibTrans" presStyleCnt="0"/>
      <dgm:spPr/>
    </dgm:pt>
    <dgm:pt modelId="{FF8DD10F-18CB-4B03-8FC5-696AC88AD7E2}" type="pres">
      <dgm:prSet presAssocID="{EB521CAF-15AE-4609-A42A-68F63AEFA1FC}" presName="compNode" presStyleCnt="0"/>
      <dgm:spPr/>
    </dgm:pt>
    <dgm:pt modelId="{3071BCE1-6E42-4F17-A32F-BA03B8AF38C7}" type="pres">
      <dgm:prSet presAssocID="{EB521CAF-15AE-4609-A42A-68F63AEFA1FC}" presName="iconRect" presStyleLbl="node1" presStyleIdx="2" presStyleCnt="3" custLinFactNeighborX="-11294" custLinFactNeighborY="-94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772AFD5C-9B83-46B0-BAAF-00F264F9431C}" type="pres">
      <dgm:prSet presAssocID="{EB521CAF-15AE-4609-A42A-68F63AEFA1FC}" presName="spaceRect" presStyleCnt="0"/>
      <dgm:spPr/>
    </dgm:pt>
    <dgm:pt modelId="{0C01FEDC-3841-49C1-AFF5-745DCE771ECF}" type="pres">
      <dgm:prSet presAssocID="{EB521CAF-15AE-4609-A42A-68F63AEFA1FC}" presName="textRect" presStyleLbl="revTx" presStyleIdx="2" presStyleCnt="3" custLinFactNeighborX="-4235">
        <dgm:presLayoutVars>
          <dgm:chMax val="1"/>
          <dgm:chPref val="1"/>
        </dgm:presLayoutVars>
      </dgm:prSet>
      <dgm:spPr/>
    </dgm:pt>
  </dgm:ptLst>
  <dgm:cxnLst>
    <dgm:cxn modelId="{0B943011-9BF1-4948-9438-DC34595352CF}" srcId="{478163AA-4329-41BA-8D71-CD69FEF62F52}" destId="{BA0E4B19-AC80-4DD7-904C-A3219A98504F}" srcOrd="0" destOrd="0" parTransId="{6227E18C-8E4F-404A-BC7E-69205DC1E79C}" sibTransId="{CF5F3382-A033-424F-8201-D14DCF6D55F5}"/>
    <dgm:cxn modelId="{42DDF123-1B8D-474A-950F-C97A3EFCA1F4}" type="presOf" srcId="{BA0E4B19-AC80-4DD7-904C-A3219A98504F}" destId="{3A7B4504-B2B8-466C-841F-19E21FB2DC2E}" srcOrd="0" destOrd="0" presId="urn:microsoft.com/office/officeart/2018/2/layout/IconLabelList"/>
    <dgm:cxn modelId="{9101493D-4C12-458F-8B4C-6323E61E0887}" type="presOf" srcId="{76D8BBBB-D1B5-43EA-9292-F95CE3667D46}" destId="{9C5E1069-3597-4C28-A64A-8492CFC8C2F2}" srcOrd="0" destOrd="0" presId="urn:microsoft.com/office/officeart/2018/2/layout/IconLabelList"/>
    <dgm:cxn modelId="{39308A4E-7D7A-4C2F-9B92-4EB481F64E6E}" type="presOf" srcId="{478163AA-4329-41BA-8D71-CD69FEF62F52}" destId="{DD158004-69F1-44A3-9508-3B04C201EDC6}" srcOrd="0" destOrd="0" presId="urn:microsoft.com/office/officeart/2018/2/layout/IconLabelList"/>
    <dgm:cxn modelId="{64975A7A-5281-415D-BDEA-BAE2198760D2}" type="presOf" srcId="{EB521CAF-15AE-4609-A42A-68F63AEFA1FC}" destId="{0C01FEDC-3841-49C1-AFF5-745DCE771ECF}" srcOrd="0" destOrd="0" presId="urn:microsoft.com/office/officeart/2018/2/layout/IconLabelList"/>
    <dgm:cxn modelId="{65D4DEE9-7D4F-4D99-BAF1-9F1B77B8CF8D}" srcId="{478163AA-4329-41BA-8D71-CD69FEF62F52}" destId="{76D8BBBB-D1B5-43EA-9292-F95CE3667D46}" srcOrd="1" destOrd="0" parTransId="{E179C56C-2D8E-4C48-90DA-3EC05104733F}" sibTransId="{0514460A-E562-49A6-A0F1-98289D773977}"/>
    <dgm:cxn modelId="{8DEB58EF-54CF-407B-8AF8-45A7EEF278B4}" srcId="{478163AA-4329-41BA-8D71-CD69FEF62F52}" destId="{EB521CAF-15AE-4609-A42A-68F63AEFA1FC}" srcOrd="2" destOrd="0" parTransId="{277F3E1C-2FB4-4701-901B-107B8EE352FF}" sibTransId="{3BE4BA72-4064-4469-A117-08BD938B4DF7}"/>
    <dgm:cxn modelId="{10C4402F-FC7F-4976-8706-D7616FD8FCC2}" type="presParOf" srcId="{DD158004-69F1-44A3-9508-3B04C201EDC6}" destId="{D4F51BD2-650E-46A0-98A5-5B5F10DB5612}" srcOrd="0" destOrd="0" presId="urn:microsoft.com/office/officeart/2018/2/layout/IconLabelList"/>
    <dgm:cxn modelId="{E677967D-8D51-4827-B38E-9B95CE36B6AE}" type="presParOf" srcId="{D4F51BD2-650E-46A0-98A5-5B5F10DB5612}" destId="{EA414EE4-07F9-469F-9392-BBB43C1988AB}" srcOrd="0" destOrd="0" presId="urn:microsoft.com/office/officeart/2018/2/layout/IconLabelList"/>
    <dgm:cxn modelId="{744AF31C-9E3C-4844-9DA5-DDAA039DA7BB}" type="presParOf" srcId="{D4F51BD2-650E-46A0-98A5-5B5F10DB5612}" destId="{A76F7E84-4ACE-461C-B2A1-B425AA9523B1}" srcOrd="1" destOrd="0" presId="urn:microsoft.com/office/officeart/2018/2/layout/IconLabelList"/>
    <dgm:cxn modelId="{DFAABB24-7151-4846-8088-A88C7E64C4B6}" type="presParOf" srcId="{D4F51BD2-650E-46A0-98A5-5B5F10DB5612}" destId="{3A7B4504-B2B8-466C-841F-19E21FB2DC2E}" srcOrd="2" destOrd="0" presId="urn:microsoft.com/office/officeart/2018/2/layout/IconLabelList"/>
    <dgm:cxn modelId="{E37213AA-0536-4D6A-A2D2-92BD4543B014}" type="presParOf" srcId="{DD158004-69F1-44A3-9508-3B04C201EDC6}" destId="{FAF33C66-20B2-4966-94F0-30830C582AB2}" srcOrd="1" destOrd="0" presId="urn:microsoft.com/office/officeart/2018/2/layout/IconLabelList"/>
    <dgm:cxn modelId="{6780E160-698A-4ABA-BD04-9242DAE0DCC2}" type="presParOf" srcId="{DD158004-69F1-44A3-9508-3B04C201EDC6}" destId="{B83CD9E6-F645-4CF7-B54F-C7A846306904}" srcOrd="2" destOrd="0" presId="urn:microsoft.com/office/officeart/2018/2/layout/IconLabelList"/>
    <dgm:cxn modelId="{2FEC4404-4C28-4B8D-B751-0F02F1123927}" type="presParOf" srcId="{B83CD9E6-F645-4CF7-B54F-C7A846306904}" destId="{63DEF4A8-0910-4B8A-9F02-7CC5524B4F77}" srcOrd="0" destOrd="0" presId="urn:microsoft.com/office/officeart/2018/2/layout/IconLabelList"/>
    <dgm:cxn modelId="{69034C23-793C-47A0-9CD3-2342313F6A44}" type="presParOf" srcId="{B83CD9E6-F645-4CF7-B54F-C7A846306904}" destId="{01C35D95-E124-4485-9AEC-1B7F41F8CA00}" srcOrd="1" destOrd="0" presId="urn:microsoft.com/office/officeart/2018/2/layout/IconLabelList"/>
    <dgm:cxn modelId="{CC1F0401-BE9E-4B9C-A3EB-A8573265B578}" type="presParOf" srcId="{B83CD9E6-F645-4CF7-B54F-C7A846306904}" destId="{9C5E1069-3597-4C28-A64A-8492CFC8C2F2}" srcOrd="2" destOrd="0" presId="urn:microsoft.com/office/officeart/2018/2/layout/IconLabelList"/>
    <dgm:cxn modelId="{2DD8BD76-BF22-44C1-94E4-811C95772B45}" type="presParOf" srcId="{DD158004-69F1-44A3-9508-3B04C201EDC6}" destId="{5708A8FF-7C45-4873-A814-CB4C3D3CB5B7}" srcOrd="3" destOrd="0" presId="urn:microsoft.com/office/officeart/2018/2/layout/IconLabelList"/>
    <dgm:cxn modelId="{CDCDCE36-1D0C-4471-BFDD-AB4AA8B350F3}" type="presParOf" srcId="{DD158004-69F1-44A3-9508-3B04C201EDC6}" destId="{FF8DD10F-18CB-4B03-8FC5-696AC88AD7E2}" srcOrd="4" destOrd="0" presId="urn:microsoft.com/office/officeart/2018/2/layout/IconLabelList"/>
    <dgm:cxn modelId="{69B9B0CE-0E53-4B43-B815-632F3F32FD04}" type="presParOf" srcId="{FF8DD10F-18CB-4B03-8FC5-696AC88AD7E2}" destId="{3071BCE1-6E42-4F17-A32F-BA03B8AF38C7}" srcOrd="0" destOrd="0" presId="urn:microsoft.com/office/officeart/2018/2/layout/IconLabelList"/>
    <dgm:cxn modelId="{5C44F8F0-43D8-4A14-9403-4D5669B14341}" type="presParOf" srcId="{FF8DD10F-18CB-4B03-8FC5-696AC88AD7E2}" destId="{772AFD5C-9B83-46B0-BAAF-00F264F9431C}" srcOrd="1" destOrd="0" presId="urn:microsoft.com/office/officeart/2018/2/layout/IconLabelList"/>
    <dgm:cxn modelId="{2D590ED8-A0E7-4746-8880-21C431835081}" type="presParOf" srcId="{FF8DD10F-18CB-4B03-8FC5-696AC88AD7E2}" destId="{0C01FEDC-3841-49C1-AFF5-745DCE771EC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C3854-FCFE-4A59-8428-2BBBB014B17D}">
      <dsp:nvSpPr>
        <dsp:cNvPr id="0" name=""/>
        <dsp:cNvSpPr/>
      </dsp:nvSpPr>
      <dsp:spPr>
        <a:xfrm>
          <a:off x="0" y="0"/>
          <a:ext cx="8143240" cy="79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Ders içi etkinlikleri öğrencilerin ilgi ve ihtiyaçlarına uygun olarak düzenleyen</a:t>
          </a:r>
          <a:endParaRPr lang="en-US" sz="1500" kern="1200"/>
        </a:p>
      </dsp:txBody>
      <dsp:txXfrm>
        <a:off x="23159" y="23159"/>
        <a:ext cx="7223196" cy="744384"/>
      </dsp:txXfrm>
    </dsp:sp>
    <dsp:sp modelId="{B02760D5-C380-4EC5-AD82-B2D93669A8D7}">
      <dsp:nvSpPr>
        <dsp:cNvPr id="0" name=""/>
        <dsp:cNvSpPr/>
      </dsp:nvSpPr>
      <dsp:spPr>
        <a:xfrm>
          <a:off x="681996" y="934466"/>
          <a:ext cx="8143240" cy="790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Düşük yetenekteki öğrenciler için katılımcı yöntemler uygulayan</a:t>
          </a:r>
          <a:endParaRPr lang="en-US" sz="1500" kern="1200"/>
        </a:p>
      </dsp:txBody>
      <dsp:txXfrm>
        <a:off x="705155" y="957625"/>
        <a:ext cx="6900969" cy="744384"/>
      </dsp:txXfrm>
    </dsp:sp>
    <dsp:sp modelId="{64BE6BE1-1450-4558-BC75-1C2C6019FAB5}">
      <dsp:nvSpPr>
        <dsp:cNvPr id="0" name=""/>
        <dsp:cNvSpPr/>
      </dsp:nvSpPr>
      <dsp:spPr>
        <a:xfrm>
          <a:off x="1353813" y="1868932"/>
          <a:ext cx="8143240" cy="790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Sınıf içinde karşılaşılan problemlerin çözümünde demokratik yaklaşım benimseyen</a:t>
          </a:r>
          <a:endParaRPr lang="en-US" sz="1500" kern="1200"/>
        </a:p>
      </dsp:txBody>
      <dsp:txXfrm>
        <a:off x="1376972" y="1892091"/>
        <a:ext cx="6911148" cy="744384"/>
      </dsp:txXfrm>
    </dsp:sp>
    <dsp:sp modelId="{8E0D1C10-B64F-4660-B20C-774DB09D0158}">
      <dsp:nvSpPr>
        <dsp:cNvPr id="0" name=""/>
        <dsp:cNvSpPr/>
      </dsp:nvSpPr>
      <dsp:spPr>
        <a:xfrm>
          <a:off x="2035809" y="2803397"/>
          <a:ext cx="8143240" cy="7907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Öğretim ortamını ders araç ve materyalleriyle zenginleştiren öğretmenler</a:t>
          </a:r>
          <a:endParaRPr lang="en-US" sz="15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200" kern="1200"/>
            <a:t>öğrencilerin daha olumlu davranışlar sergilemelerini ve akademik başarılarının yükselmesine katkıda bulunmaktadırlar.</a:t>
          </a:r>
          <a:endParaRPr lang="en-US" sz="1200" kern="1200"/>
        </a:p>
      </dsp:txBody>
      <dsp:txXfrm>
        <a:off x="2058968" y="2826556"/>
        <a:ext cx="6900969" cy="744384"/>
      </dsp:txXfrm>
    </dsp:sp>
    <dsp:sp modelId="{C2BEA86F-91F1-450F-B0A6-E0EB7FE285B2}">
      <dsp:nvSpPr>
        <dsp:cNvPr id="0" name=""/>
        <dsp:cNvSpPr/>
      </dsp:nvSpPr>
      <dsp:spPr>
        <a:xfrm>
          <a:off x="7629283" y="605605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744923" y="605605"/>
        <a:ext cx="282676" cy="386752"/>
      </dsp:txXfrm>
    </dsp:sp>
    <dsp:sp modelId="{8412D2EE-6F87-41FE-B36B-F10F64CF89B9}">
      <dsp:nvSpPr>
        <dsp:cNvPr id="0" name=""/>
        <dsp:cNvSpPr/>
      </dsp:nvSpPr>
      <dsp:spPr>
        <a:xfrm>
          <a:off x="8311280" y="1540071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426920" y="1540071"/>
        <a:ext cx="282676" cy="386752"/>
      </dsp:txXfrm>
    </dsp:sp>
    <dsp:sp modelId="{4B2E9FAD-7F87-42D3-ABB8-42E2CA331226}">
      <dsp:nvSpPr>
        <dsp:cNvPr id="0" name=""/>
        <dsp:cNvSpPr/>
      </dsp:nvSpPr>
      <dsp:spPr>
        <a:xfrm>
          <a:off x="8983097" y="2474537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98737" y="2474537"/>
        <a:ext cx="282676" cy="386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92FCB-C944-4FCA-BB50-66D58365BF72}">
      <dsp:nvSpPr>
        <dsp:cNvPr id="0" name=""/>
        <dsp:cNvSpPr/>
      </dsp:nvSpPr>
      <dsp:spPr>
        <a:xfrm>
          <a:off x="0" y="27445"/>
          <a:ext cx="10178321" cy="839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/>
            <a:t>“Ne kadar başarı o kadar sevgi!”</a:t>
          </a:r>
          <a:endParaRPr lang="en-US" sz="2100" kern="1200"/>
        </a:p>
      </dsp:txBody>
      <dsp:txXfrm>
        <a:off x="40972" y="68417"/>
        <a:ext cx="10096377" cy="757371"/>
      </dsp:txXfrm>
    </dsp:sp>
    <dsp:sp modelId="{80096D8F-0D50-4BB2-BFC3-375ACBA610EF}">
      <dsp:nvSpPr>
        <dsp:cNvPr id="0" name=""/>
        <dsp:cNvSpPr/>
      </dsp:nvSpPr>
      <dsp:spPr>
        <a:xfrm>
          <a:off x="0" y="927240"/>
          <a:ext cx="10178321" cy="839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u="sng" kern="1200"/>
            <a:t>Koşulsuz sevgi</a:t>
          </a:r>
          <a:r>
            <a:rPr lang="tr-TR" sz="2100" kern="1200"/>
            <a:t>: </a:t>
          </a:r>
          <a:r>
            <a:rPr lang="tr-TR" sz="2100" b="0" i="0" kern="1200"/>
            <a:t>Aile çocuğun başarısını olumlu yönde etkilemek istiyorsa sevgiyi başarıya koşullamamalıdır. </a:t>
          </a:r>
          <a:endParaRPr lang="en-US" sz="2100" kern="1200"/>
        </a:p>
      </dsp:txBody>
      <dsp:txXfrm>
        <a:off x="40972" y="968212"/>
        <a:ext cx="10096377" cy="757371"/>
      </dsp:txXfrm>
    </dsp:sp>
    <dsp:sp modelId="{DC97B897-A0D2-4D3E-A9C2-8F2290FD2A78}">
      <dsp:nvSpPr>
        <dsp:cNvPr id="0" name=""/>
        <dsp:cNvSpPr/>
      </dsp:nvSpPr>
      <dsp:spPr>
        <a:xfrm>
          <a:off x="0" y="1827035"/>
          <a:ext cx="10178321" cy="839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Başarıya odaklı bu tür ilişkilerde, anne baba çocuğa "Ne kadar başarı, o kadar sevgi" mesajı vermektedir. </a:t>
          </a:r>
          <a:endParaRPr lang="en-US" sz="2100" kern="1200"/>
        </a:p>
      </dsp:txBody>
      <dsp:txXfrm>
        <a:off x="40972" y="1868007"/>
        <a:ext cx="10096377" cy="757371"/>
      </dsp:txXfrm>
    </dsp:sp>
    <dsp:sp modelId="{0919AA3E-405C-4E89-B989-2CC290CB85C4}">
      <dsp:nvSpPr>
        <dsp:cNvPr id="0" name=""/>
        <dsp:cNvSpPr/>
      </dsp:nvSpPr>
      <dsp:spPr>
        <a:xfrm>
          <a:off x="0" y="2726830"/>
          <a:ext cx="10178321" cy="839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Başarıya koşullu sevgi, çocuğa yarar yerine zarar verir. Çocuk başarı düzeyi ne olursa olsun, anne babası tarafından </a:t>
          </a:r>
          <a:r>
            <a:rPr lang="tr-TR" sz="2100" i="1" u="sng" kern="1200"/>
            <a:t>sevildiğini hissetmek ister</a:t>
          </a:r>
          <a:r>
            <a:rPr lang="tr-TR" sz="2100" kern="1200"/>
            <a:t>. </a:t>
          </a:r>
          <a:endParaRPr lang="en-US" sz="2100" kern="1200"/>
        </a:p>
      </dsp:txBody>
      <dsp:txXfrm>
        <a:off x="40972" y="2767802"/>
        <a:ext cx="10096377" cy="757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14EE4-07F9-469F-9392-BBB43C1988AB}">
      <dsp:nvSpPr>
        <dsp:cNvPr id="0" name=""/>
        <dsp:cNvSpPr/>
      </dsp:nvSpPr>
      <dsp:spPr>
        <a:xfrm>
          <a:off x="608833" y="467444"/>
          <a:ext cx="961965" cy="961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B4504-B2B8-466C-841F-19E21FB2DC2E}">
      <dsp:nvSpPr>
        <dsp:cNvPr id="0" name=""/>
        <dsp:cNvSpPr/>
      </dsp:nvSpPr>
      <dsp:spPr>
        <a:xfrm>
          <a:off x="20965" y="2131555"/>
          <a:ext cx="2137702" cy="301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Birçok ebeveynin </a:t>
          </a:r>
          <a:r>
            <a:rPr lang="tr-TR" sz="1600" b="1" kern="1200" dirty="0"/>
            <a:t>motivasyonlarını artırmak amacıyla </a:t>
          </a:r>
          <a:r>
            <a:rPr lang="tr-TR" sz="1600" kern="1200" dirty="0"/>
            <a:t>çocuklarını, gerek diğer çocuklarla, gerekse kendi </a:t>
          </a:r>
          <a:r>
            <a:rPr lang="tr-TR" sz="1600" b="1" kern="1200" dirty="0"/>
            <a:t>çocukluklarıyla karşılaştırmaları </a:t>
          </a:r>
          <a:r>
            <a:rPr lang="tr-TR" sz="1600" kern="1200" dirty="0"/>
            <a:t>asıl istenilenin aksi bir sonuca yol açabilir. Bu davranış, öğrencinin </a:t>
          </a:r>
          <a:r>
            <a:rPr lang="tr-TR" sz="1600" u="sng" kern="1200" dirty="0"/>
            <a:t>motivasyonunun azalmasına ve isteksizleşmesine</a:t>
          </a:r>
          <a:r>
            <a:rPr lang="tr-TR" sz="1600" kern="1200" dirty="0"/>
            <a:t> sebep olur. </a:t>
          </a:r>
          <a:endParaRPr lang="en-US" sz="1600" kern="1200" dirty="0"/>
        </a:p>
      </dsp:txBody>
      <dsp:txXfrm>
        <a:off x="20965" y="2131555"/>
        <a:ext cx="2137702" cy="3016406"/>
      </dsp:txXfrm>
    </dsp:sp>
    <dsp:sp modelId="{63DEF4A8-0910-4B8A-9F02-7CC5524B4F77}">
      <dsp:nvSpPr>
        <dsp:cNvPr id="0" name=""/>
        <dsp:cNvSpPr/>
      </dsp:nvSpPr>
      <dsp:spPr>
        <a:xfrm>
          <a:off x="3120633" y="467444"/>
          <a:ext cx="961965" cy="961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E1069-3597-4C28-A64A-8492CFC8C2F2}">
      <dsp:nvSpPr>
        <dsp:cNvPr id="0" name=""/>
        <dsp:cNvSpPr/>
      </dsp:nvSpPr>
      <dsp:spPr>
        <a:xfrm>
          <a:off x="2532765" y="2131555"/>
          <a:ext cx="2137702" cy="301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Çocukları kıyaslamak, başkalarının yanında eleştirmek, başarısızlıkla tehdit etmek ve kötüyü düşünmek gibi bazı iyi niyetli hataları siz de yapıyor olabilirsiniz. Bu davranışlar yerine </a:t>
          </a:r>
          <a:r>
            <a:rPr lang="tr-TR" sz="1600" b="1" kern="1200"/>
            <a:t>çocuklarınıza inandığınızı hissettirmeniz daha olumlu sonuçlar </a:t>
          </a:r>
          <a:r>
            <a:rPr lang="tr-TR" sz="1600" kern="1200"/>
            <a:t>doğurabilir.</a:t>
          </a:r>
          <a:endParaRPr lang="en-US" sz="1600" kern="1200"/>
        </a:p>
      </dsp:txBody>
      <dsp:txXfrm>
        <a:off x="2532765" y="2131555"/>
        <a:ext cx="2137702" cy="3016406"/>
      </dsp:txXfrm>
    </dsp:sp>
    <dsp:sp modelId="{3071BCE1-6E42-4F17-A32F-BA03B8AF38C7}">
      <dsp:nvSpPr>
        <dsp:cNvPr id="0" name=""/>
        <dsp:cNvSpPr/>
      </dsp:nvSpPr>
      <dsp:spPr>
        <a:xfrm>
          <a:off x="5523789" y="458392"/>
          <a:ext cx="961965" cy="961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1FEDC-3841-49C1-AFF5-745DCE771ECF}">
      <dsp:nvSpPr>
        <dsp:cNvPr id="0" name=""/>
        <dsp:cNvSpPr/>
      </dsp:nvSpPr>
      <dsp:spPr>
        <a:xfrm>
          <a:off x="4954033" y="2131555"/>
          <a:ext cx="2137702" cy="301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‘‘Başkaları günde 3-4 saat ders çalışıyor. Sen ise……’’</a:t>
          </a:r>
          <a:endParaRPr lang="en-US" sz="1600" kern="1200" dirty="0"/>
        </a:p>
      </dsp:txBody>
      <dsp:txXfrm>
        <a:off x="4954033" y="2131555"/>
        <a:ext cx="2137702" cy="3016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84FD5F03-1B1A-1436-2592-FC4ACFBC4A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0E79D4D-0931-E86B-9FC6-31F490016F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74B9C-A747-41BF-8832-9A80AF1C583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04DED3-8ABC-97D4-BB6A-30B09EABC0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D306CCA-1F2E-9B3E-BDF1-E08A949A22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DB9CF-FF99-4469-84ED-8407C94369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48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324E0-1FA8-46BD-9F1C-873EAC76F7F8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C25C-034A-4AA9-9B74-952397A87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531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DC5D76-6876-4B06-8914-6631149E0C29}" type="datetime1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D1E524-FAE4-4F22-90DF-84377B44CA98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455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5D10-F3AA-4B23-92D2-59109AD6BEF8}" type="datetime1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34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CEC-D9DC-496B-9E27-7273E7AC2E6C}" type="datetime1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34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40A2-1B13-4C24-8F94-3D171616E892}" type="datetime1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0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F2CA9C-3710-42A6-BE6D-0E46402AC5A2}" type="datetime1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D1E524-FAE4-4F22-90DF-84377B44CA98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9699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8BC0-469E-4228-BE0D-B056681EE626}" type="datetime1">
              <a:rPr lang="tr-TR" smtClean="0"/>
              <a:t>31.10.2024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221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CECC-DB0C-449F-91E2-354D00E600C5}" type="datetime1">
              <a:rPr lang="tr-TR" smtClean="0"/>
              <a:t>31.10.2024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35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2C32-F4C9-46FC-8739-AF497DE5F213}" type="datetime1">
              <a:rPr lang="tr-TR" smtClean="0"/>
              <a:t>31.10.2024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1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83DC-3D1B-4C7E-919B-5A90F6C84995}" type="datetime1">
              <a:rPr lang="tr-TR" smtClean="0"/>
              <a:t>31.10.2024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84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DD53BF2-639B-440B-937A-0F4E300062B8}" type="datetime1">
              <a:rPr lang="tr-TR" smtClean="0"/>
              <a:t>31.10.2024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0D1E524-FAE4-4F22-90DF-84377B44CA9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535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9CD99F9-8C07-4CB9-A91D-53611F56BB88}" type="datetime1">
              <a:rPr lang="tr-TR" smtClean="0"/>
              <a:t>31.10.2024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0D1E524-FAE4-4F22-90DF-84377B44CA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16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2BC142A-10C3-4C58-A569-AEB859C002E1}" type="datetime1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D1E524-FAE4-4F22-90DF-84377B44CA98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037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34647" y="1937996"/>
            <a:ext cx="7651061" cy="3016173"/>
          </a:xfrm>
        </p:spPr>
        <p:txBody>
          <a:bodyPr>
            <a:noAutofit/>
          </a:bodyPr>
          <a:lstStyle/>
          <a:p>
            <a:r>
              <a:rPr lang="tr-TR" sz="4000" dirty="0">
                <a:latin typeface="Algerian" panose="04020705040A02060702" pitchFamily="82" charset="0"/>
              </a:rPr>
              <a:t>OKUL</a:t>
            </a:r>
            <a:br>
              <a:rPr lang="tr-TR" sz="4000" dirty="0">
                <a:latin typeface="Algerian" panose="04020705040A02060702" pitchFamily="82" charset="0"/>
              </a:rPr>
            </a:br>
            <a:r>
              <a:rPr lang="tr-TR" sz="4000" dirty="0">
                <a:latin typeface="Algerian" panose="04020705040A02060702" pitchFamily="82" charset="0"/>
              </a:rPr>
              <a:t>başarısında</a:t>
            </a:r>
            <a:br>
              <a:rPr lang="tr-TR" sz="4000" dirty="0">
                <a:latin typeface="Algerian" panose="04020705040A02060702" pitchFamily="82" charset="0"/>
              </a:rPr>
            </a:br>
            <a:r>
              <a:rPr lang="tr-TR" sz="4000" dirty="0">
                <a:latin typeface="Algerian" panose="04020705040A02060702" pitchFamily="82" charset="0"/>
              </a:rPr>
              <a:t>ailenin</a:t>
            </a:r>
            <a:br>
              <a:rPr lang="tr-TR" sz="4000" dirty="0">
                <a:latin typeface="Algerian" panose="04020705040A02060702" pitchFamily="82" charset="0"/>
              </a:rPr>
            </a:br>
            <a:r>
              <a:rPr lang="tr-TR" sz="4000" dirty="0">
                <a:latin typeface="Algerian" panose="04020705040A02060702" pitchFamily="82" charset="0"/>
              </a:rPr>
              <a:t>rolü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894956" y="1026119"/>
            <a:ext cx="4730441" cy="1448555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FFC000"/>
                </a:solidFill>
                <a:latin typeface="Amasis MT Pro Medium" panose="020F0502020204030204" pitchFamily="18" charset="-94"/>
              </a:rPr>
              <a:t>ATATÜRK</a:t>
            </a:r>
          </a:p>
          <a:p>
            <a:r>
              <a:rPr lang="tr-TR" sz="2800" dirty="0">
                <a:solidFill>
                  <a:srgbClr val="FFC000"/>
                </a:solidFill>
                <a:latin typeface="Amasis MT Pro Medium" panose="020F0502020204030204" pitchFamily="18" charset="-94"/>
              </a:rPr>
              <a:t>ORTAOKULU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677240" y="5866046"/>
            <a:ext cx="6837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REHBER ÖĞRETMEN</a:t>
            </a:r>
          </a:p>
          <a:p>
            <a:pPr algn="ctr"/>
            <a:endParaRPr lang="tr-TR" sz="1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1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HASAN ARGUN</a:t>
            </a:r>
          </a:p>
        </p:txBody>
      </p:sp>
    </p:spTree>
    <p:extLst>
      <p:ext uri="{BB962C8B-B14F-4D97-AF65-F5344CB8AC3E}">
        <p14:creationId xmlns:p14="http://schemas.microsoft.com/office/powerpoint/2010/main" val="336434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Çocuğunuzun </a:t>
            </a:r>
            <a:r>
              <a:rPr lang="tr-TR" sz="4000" b="1" u="sng" dirty="0">
                <a:solidFill>
                  <a:srgbClr val="FF0000"/>
                </a:solidFill>
                <a:latin typeface="Bodoni MT" panose="02070603080606020203" pitchFamily="18" charset="0"/>
              </a:rPr>
              <a:t>Başarısız</a:t>
            </a:r>
            <a:r>
              <a:rPr lang="tr-TR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 Olmasını İstiyorsanız Bunları YapIn!</a:t>
            </a:r>
            <a:endParaRPr lang="tr-TR" sz="4000" b="1" dirty="0">
              <a:latin typeface="Bodoni MT" panose="02070603080606020203" pitchFamily="18" charset="0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72DD8A6-87F2-F66A-C02E-D094841EE1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1678" y="2614613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3391214-707F-1A16-B790-B5F65E5B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21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3652" y="1213515"/>
            <a:ext cx="6262616" cy="39453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Microsoft PhagsPa" panose="020B0502040204020203" pitchFamily="34" charset="0"/>
              </a:rPr>
              <a:t>“Çok zeki ama çalışmıyor...”</a:t>
            </a:r>
            <a:endParaRPr lang="tr-TR" dirty="0">
              <a:solidFill>
                <a:srgbClr val="FF0000"/>
              </a:solidFill>
              <a:latin typeface="Microsoft PhagsPa" panose="020B0502040204020203" pitchFamily="34" charset="0"/>
            </a:endParaRPr>
          </a:p>
          <a:p>
            <a:pPr algn="just"/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Zaman zaman anne babalar çocuklarının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özelliklerini kabul etmeyip, yüksek beklentiler içerisine girebilmekte, 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çocuklarının sınırlarını aşırı zorlayabilmektedirler.</a:t>
            </a:r>
          </a:p>
          <a:p>
            <a:pPr algn="just"/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Bu durum, çocuğun büyük bir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baskı ve kaygı 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hissetmesine ve çaresizlik yaşamasına neden olur.</a:t>
            </a:r>
          </a:p>
          <a:p>
            <a:pPr algn="just"/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Çocuğun özellikleri göz önünde bulundurularak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beklentilerin belirlenmesi, 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çocuğun başarı gösterebilmesi için önemlidir.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033" y="1669861"/>
            <a:ext cx="3729038" cy="3729038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447F129-945F-8379-6826-2F32C173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84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489204"/>
            <a:ext cx="10178322" cy="41642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Microsoft PhagsPa" panose="020B0502040204020203" pitchFamily="34" charset="0"/>
              </a:rPr>
              <a:t>“Başka çocukların onun kadar imkânı yok ama daha başarılılar...”</a:t>
            </a:r>
            <a:endParaRPr lang="tr-TR" dirty="0">
              <a:solidFill>
                <a:srgbClr val="FF0000"/>
              </a:solidFill>
              <a:latin typeface="Microsoft PhagsPa" panose="020B0502040204020203" pitchFamily="34" charset="0"/>
            </a:endParaRPr>
          </a:p>
          <a:p>
            <a:pPr algn="just"/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Anne babalar genellikle çocuklarını ders çalışmaya ve başarılı olmaya teşvik etmek için onları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başka arkadaşlarıyla kıyaslama 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yoluna giderler.</a:t>
            </a:r>
          </a:p>
          <a:p>
            <a:pPr algn="just"/>
            <a:endParaRPr lang="tr-TR" dirty="0">
              <a:solidFill>
                <a:srgbClr val="24303B"/>
              </a:solidFill>
              <a:latin typeface="Microsoft PhagsPa" panose="020B0502040204020203" pitchFamily="34" charset="0"/>
            </a:endParaRPr>
          </a:p>
          <a:p>
            <a:pPr algn="just"/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Ancak, çocuklar sürekli olarak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eleştirilmeye, 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başka çocuklarla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kıyaslanmaya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 başladıklarında, asıl hedeflenenin tam tersi olarak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ders çalışmaktan biraz daha uzaklaşmaya başlarlar.</a:t>
            </a:r>
          </a:p>
          <a:p>
            <a:pPr algn="just"/>
            <a:endParaRPr lang="tr-TR" dirty="0">
              <a:solidFill>
                <a:srgbClr val="24303B"/>
              </a:solidFill>
              <a:latin typeface="Microsoft PhagsPa" panose="020B0502040204020203" pitchFamily="34" charset="0"/>
            </a:endParaRPr>
          </a:p>
          <a:p>
            <a:pPr algn="just"/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Çocuğu kendi gerçekleri içinde değerlendirmek gerekir.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Kıyaslamak yerine çocuğa inanıldığını hissettirmek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 çok daha sağlıklı sonuçlar doğurmaktadır.</a:t>
            </a:r>
          </a:p>
          <a:p>
            <a:endParaRPr lang="tr-TR" dirty="0">
              <a:latin typeface="Microsoft PhagsPa" panose="020B0502040204020203" pitchFamily="34" charset="0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07479FA-845A-CF8F-9274-4CE0A2D4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35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3534" y="908023"/>
            <a:ext cx="7352387" cy="53900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Microsoft PhagsPa" panose="020B0502040204020203" pitchFamily="34" charset="0"/>
              </a:rPr>
              <a:t>“Çalışmak için oturuyor ama sürekli aklı başka yerlerde...”</a:t>
            </a:r>
            <a:endParaRPr lang="tr-TR" dirty="0">
              <a:solidFill>
                <a:srgbClr val="FF0000"/>
              </a:solidFill>
              <a:latin typeface="Microsoft PhagsPa" panose="020B0502040204020203" pitchFamily="34" charset="0"/>
            </a:endParaRPr>
          </a:p>
          <a:p>
            <a:pPr algn="just"/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Bir geçiş döneminde olan gençler,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ergenlikle birlikte bir "değişim ve başkalaşım"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 sürecinden geçmektedirler. Bu hızlı büyüme ve değişime paralel olarak gençlerin, ilgileri de değişmektedir.</a:t>
            </a:r>
          </a:p>
          <a:p>
            <a:pPr algn="just"/>
            <a:endParaRPr lang="tr-TR" dirty="0">
              <a:solidFill>
                <a:srgbClr val="24303B"/>
              </a:solidFill>
              <a:latin typeface="Microsoft PhagsPa" panose="020B0502040204020203" pitchFamily="34" charset="0"/>
            </a:endParaRPr>
          </a:p>
          <a:p>
            <a:pPr algn="just"/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Bu nedenle de,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unutkanlık, dalgınlık, dikkatini yoğunlaştırmakta zorluk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 yaşayabilirler. Bu durumda en iyi yaklaşım genci anlamaya çalışmak,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onu </a:t>
            </a:r>
            <a:r>
              <a:rPr lang="tr-TR" dirty="0" err="1">
                <a:solidFill>
                  <a:srgbClr val="FF0000"/>
                </a:solidFill>
                <a:latin typeface="Microsoft PhagsPa" panose="020B0502040204020203" pitchFamily="34" charset="0"/>
              </a:rPr>
              <a:t>empatik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 dinlemektir.</a:t>
            </a:r>
          </a:p>
          <a:p>
            <a:pPr algn="just"/>
            <a:endParaRPr lang="tr-TR" dirty="0">
              <a:solidFill>
                <a:srgbClr val="24303B"/>
              </a:solidFill>
              <a:latin typeface="Microsoft PhagsPa" panose="020B0502040204020203" pitchFamily="34" charset="0"/>
            </a:endParaRPr>
          </a:p>
          <a:p>
            <a:pPr algn="just"/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Mümkün olduğunca </a:t>
            </a:r>
            <a:r>
              <a:rPr lang="tr-TR" u="sng" dirty="0">
                <a:solidFill>
                  <a:srgbClr val="FF0000"/>
                </a:solidFill>
                <a:latin typeface="Microsoft PhagsPa" panose="020B0502040204020203" pitchFamily="34" charset="0"/>
              </a:rPr>
              <a:t>çalışırken dikkatini dağıtan unsurları çalışma alanından temizlemek</a:t>
            </a:r>
            <a:r>
              <a:rPr lang="tr-TR" dirty="0">
                <a:solidFill>
                  <a:schemeClr val="tx1"/>
                </a:solidFill>
                <a:latin typeface="Microsoft PhagsPa" panose="020B0502040204020203" pitchFamily="34" charset="0"/>
              </a:rPr>
              <a:t> konusunda onu teşvik edebilirsiniz.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106" y="3980925"/>
            <a:ext cx="3329488" cy="2646212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2F75407-4989-0689-4761-EEDD6B20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65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6353" y="1023793"/>
            <a:ext cx="10178322" cy="3593591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latin typeface="Microsoft PhagsPa" panose="020B0502040204020203" pitchFamily="34" charset="0"/>
              </a:rPr>
              <a:t>“O kadar söyledim ama dinlemiyor ki!”</a:t>
            </a:r>
            <a:endParaRPr lang="tr-TR" dirty="0">
              <a:solidFill>
                <a:srgbClr val="FF0000"/>
              </a:solidFill>
              <a:latin typeface="Microsoft PhagsPa" panose="020B0502040204020203" pitchFamily="34" charset="0"/>
            </a:endParaRPr>
          </a:p>
          <a:p>
            <a:pPr algn="just"/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Uzun süreli nasihatler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, genellikle iletilmek istenilen mesajı iletmekte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yetersiz kalırlar. 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Bazen iletilmek istenen mesajı,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kısacık bir sözlü ifadeyle 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dile getirmek, uzun süreli konuşmalar ve öğütlerden çok daha etkin olabilmektedir.</a:t>
            </a:r>
          </a:p>
          <a:p>
            <a:pPr algn="just"/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Sürekli tekrarlanan,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öğüt görünümlü ancak aslında söylenme 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şeklindeki cümleler kesinlikle etkili olmayacaktır.</a:t>
            </a:r>
          </a:p>
          <a:p>
            <a:pPr algn="just"/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Çocuğunuz ya söylediklerinizi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dinler gibi görünüp 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sizi geçiştirecektir ya da sizinle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çatışacaktır.</a:t>
            </a:r>
          </a:p>
          <a:p>
            <a:pPr algn="just"/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Onun gerçekten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neyi duymaya ihtiyacı olduğunu hissetmeniz 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çok daha önemlidir.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446664" y="5373512"/>
            <a:ext cx="959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ln w="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Unutmayın, onu sizden daha iyi tanıyan kimse yok.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D7A9F61-0F2B-897A-E1A6-EA0E06FC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13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79473" y="1815410"/>
            <a:ext cx="8520120" cy="230622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FF0000"/>
                </a:solidFill>
                <a:latin typeface="Bodoni MT" panose="02070603080606020203" pitchFamily="18" charset="0"/>
              </a:rPr>
              <a:t>Çocuğunuzun </a:t>
            </a:r>
            <a:r>
              <a:rPr lang="tr-TR" sz="4800" b="1" u="sng" dirty="0">
                <a:solidFill>
                  <a:srgbClr val="FF0000"/>
                </a:solidFill>
                <a:latin typeface="Bodoni MT" panose="02070603080606020203" pitchFamily="18" charset="0"/>
              </a:rPr>
              <a:t>BaşarIlI OlmasI</a:t>
            </a:r>
            <a:r>
              <a:rPr lang="tr-TR" sz="4800" b="1" dirty="0">
                <a:solidFill>
                  <a:srgbClr val="FF0000"/>
                </a:solidFill>
                <a:latin typeface="Bodoni MT" panose="02070603080606020203" pitchFamily="18" charset="0"/>
              </a:rPr>
              <a:t>nI İstİyORSANIZ</a:t>
            </a:r>
            <a:br>
              <a:rPr lang="tr-TR" sz="4800" b="1" dirty="0">
                <a:solidFill>
                  <a:srgbClr val="FF0000"/>
                </a:solidFill>
                <a:latin typeface="Bodoni MT" panose="02070603080606020203" pitchFamily="18" charset="0"/>
              </a:rPr>
            </a:br>
            <a:r>
              <a:rPr lang="tr-TR" sz="4800" b="1" dirty="0">
                <a:solidFill>
                  <a:srgbClr val="FF0000"/>
                </a:solidFill>
                <a:latin typeface="Bodoni MT" panose="02070603080606020203" pitchFamily="18" charset="0"/>
              </a:rPr>
              <a:t>BunlarI YapIn!</a:t>
            </a:r>
            <a:endParaRPr lang="tr-TR" sz="4800" dirty="0">
              <a:latin typeface="Bodoni MT" panose="02070603080606020203" pitchFamily="18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BE687B-8D0B-2535-BA62-6357FB66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75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29351" y="176422"/>
            <a:ext cx="6582136" cy="1492132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Bodoni MT" panose="02070603080606020203" pitchFamily="18" charset="0"/>
              </a:rPr>
              <a:t>Amaç ve hedef eksİklİğİ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2757" y="2420889"/>
            <a:ext cx="9877777" cy="3693308"/>
          </a:xfrm>
        </p:spPr>
        <p:txBody>
          <a:bodyPr>
            <a:noAutofit/>
          </a:bodyPr>
          <a:lstStyle/>
          <a:p>
            <a:r>
              <a:rPr lang="tr-TR" dirty="0">
                <a:latin typeface="Microsoft PhagsPa" panose="020B0502040204020203" pitchFamily="34" charset="0"/>
              </a:rPr>
              <a:t>Hedefleri olan öğrenci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“</a:t>
            </a:r>
            <a:r>
              <a:rPr lang="tr-TR" u="sng" dirty="0">
                <a:solidFill>
                  <a:srgbClr val="FF0000"/>
                </a:solidFill>
                <a:latin typeface="Microsoft PhagsPa" panose="020B0502040204020203" pitchFamily="34" charset="0"/>
              </a:rPr>
              <a:t>Nasıl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 ders çalışmalıyım?” </a:t>
            </a:r>
            <a:r>
              <a:rPr lang="tr-TR" dirty="0">
                <a:latin typeface="Microsoft PhagsPa" panose="020B0502040204020203" pitchFamily="34" charset="0"/>
              </a:rPr>
              <a:t>sorusundan önce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“</a:t>
            </a:r>
            <a:r>
              <a:rPr lang="tr-TR" u="sng" dirty="0">
                <a:solidFill>
                  <a:srgbClr val="FF0000"/>
                </a:solidFill>
                <a:latin typeface="Microsoft PhagsPa" panose="020B0502040204020203" pitchFamily="34" charset="0"/>
              </a:rPr>
              <a:t>Niçin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 ders çalışmalıyım?” </a:t>
            </a:r>
            <a:r>
              <a:rPr lang="tr-TR" dirty="0">
                <a:latin typeface="Microsoft PhagsPa" panose="020B0502040204020203" pitchFamily="34" charset="0"/>
              </a:rPr>
              <a:t>sorusuna yanıt vermelidir. Çocuğunuzun “niçin ders çalışması gerektiği” sorusunun cevabını bulmasına yardımcı olmak en önemli adımdır.</a:t>
            </a:r>
          </a:p>
          <a:p>
            <a:endParaRPr lang="tr-TR" dirty="0">
              <a:latin typeface="Microsoft PhagsPa" panose="020B0502040204020203" pitchFamily="34" charset="0"/>
            </a:endParaRPr>
          </a:p>
          <a:p>
            <a:r>
              <a:rPr lang="tr-TR" dirty="0">
                <a:latin typeface="Microsoft PhagsPa" panose="020B0502040204020203" pitchFamily="34" charset="0"/>
              </a:rPr>
              <a:t>Uzun-orta-kısa vadeli hedefler</a:t>
            </a:r>
          </a:p>
          <a:p>
            <a:r>
              <a:rPr lang="tr-TR" dirty="0">
                <a:latin typeface="Microsoft PhagsPa" panose="020B0502040204020203" pitchFamily="34" charset="0"/>
              </a:rPr>
              <a:t>Çocuğun </a:t>
            </a:r>
            <a:r>
              <a:rPr lang="tr-TR" b="1" dirty="0">
                <a:latin typeface="Microsoft PhagsPa" panose="020B0502040204020203" pitchFamily="34" charset="0"/>
              </a:rPr>
              <a:t>yetenek ve ilgileri </a:t>
            </a:r>
            <a:r>
              <a:rPr lang="tr-TR" dirty="0">
                <a:latin typeface="Microsoft PhagsPa" panose="020B0502040204020203" pitchFamily="34" charset="0"/>
              </a:rPr>
              <a:t>doğrultusunda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çocukla sohbetler </a:t>
            </a:r>
            <a:r>
              <a:rPr lang="tr-TR" dirty="0">
                <a:latin typeface="Microsoft PhagsPa" panose="020B0502040204020203" pitchFamily="34" charset="0"/>
              </a:rPr>
              <a:t>edin. Burada çok </a:t>
            </a:r>
            <a:r>
              <a:rPr lang="tr-TR" b="1" dirty="0">
                <a:latin typeface="Microsoft PhagsPa" panose="020B0502040204020203" pitchFamily="34" charset="0"/>
              </a:rPr>
              <a:t>yönlendirici olmayın</a:t>
            </a:r>
            <a:r>
              <a:rPr lang="tr-TR" dirty="0">
                <a:latin typeface="Microsoft PhagsPa" panose="020B0502040204020203" pitchFamily="34" charset="0"/>
              </a:rPr>
              <a:t>. Keşfetmesi için zaman tanıyın.</a:t>
            </a:r>
          </a:p>
          <a:p>
            <a:r>
              <a:rPr lang="tr-TR" dirty="0">
                <a:latin typeface="Microsoft PhagsPa" panose="020B0502040204020203" pitchFamily="34" charset="0"/>
              </a:rPr>
              <a:t>Çocuğunuzun gelecek hedefini(mesleki) </a:t>
            </a:r>
            <a:r>
              <a:rPr lang="tr-TR" b="1" dirty="0">
                <a:latin typeface="Microsoft PhagsPa" panose="020B0502040204020203" pitchFamily="34" charset="0"/>
              </a:rPr>
              <a:t>SİZ BELİRLEMEYİN</a:t>
            </a:r>
            <a:r>
              <a:rPr lang="tr-TR" dirty="0">
                <a:latin typeface="Microsoft PhagsPa" panose="020B0502040204020203" pitchFamily="34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3" y="476672"/>
            <a:ext cx="240791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C21482-26B8-D7F8-F55D-DA203C40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70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609600" y="256440"/>
            <a:ext cx="10972800" cy="1252728"/>
          </a:xfrm>
        </p:spPr>
        <p:txBody>
          <a:bodyPr>
            <a:noAutofit/>
          </a:bodyPr>
          <a:lstStyle/>
          <a:p>
            <a:pPr algn="ctr"/>
            <a:r>
              <a:rPr lang="tr-TR" sz="4000" dirty="0">
                <a:latin typeface="Bodoni MT" panose="02070603080606020203" pitchFamily="18" charset="0"/>
              </a:rPr>
              <a:t>Amaç ve hedef belİrlemesİnE yardImcI olun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6955" y="1565751"/>
            <a:ext cx="10849205" cy="4657631"/>
          </a:xfrm>
        </p:spPr>
        <p:txBody>
          <a:bodyPr>
            <a:noAutofit/>
          </a:bodyPr>
          <a:lstStyle/>
          <a:p>
            <a:r>
              <a:rPr lang="tr-TR" sz="1900" dirty="0">
                <a:latin typeface="Microsoft PhagsPa" panose="020B0502040204020203" pitchFamily="34" charset="0"/>
              </a:rPr>
              <a:t>Geçmişte kendi içinizde yaşadığınız </a:t>
            </a:r>
            <a:r>
              <a:rPr lang="tr-TR" sz="1900" b="1" dirty="0">
                <a:latin typeface="Microsoft PhagsPa" panose="020B0502040204020203" pitchFamily="34" charset="0"/>
              </a:rPr>
              <a:t>keşkelerinizi</a:t>
            </a:r>
            <a:r>
              <a:rPr lang="tr-TR" sz="1900" dirty="0">
                <a:latin typeface="Microsoft PhagsPa" panose="020B0502040204020203" pitchFamily="34" charset="0"/>
              </a:rPr>
              <a:t> çocuğunuzun gerçekleştirmesini beklemeyin. </a:t>
            </a:r>
          </a:p>
          <a:p>
            <a:r>
              <a:rPr lang="tr-TR" sz="1900" i="1" dirty="0">
                <a:latin typeface="Microsoft PhagsPa" panose="020B0502040204020203" pitchFamily="34" charset="0"/>
              </a:rPr>
              <a:t>‘Kendini 5-10 yıl sonra nerede görüyorsun?</a:t>
            </a:r>
          </a:p>
          <a:p>
            <a:r>
              <a:rPr lang="tr-TR" sz="1900" i="1" dirty="0">
                <a:latin typeface="Microsoft PhagsPa" panose="020B0502040204020203" pitchFamily="34" charset="0"/>
              </a:rPr>
              <a:t>Mesleğin ne?</a:t>
            </a:r>
          </a:p>
          <a:p>
            <a:r>
              <a:rPr lang="tr-TR" sz="1900" i="1" dirty="0">
                <a:latin typeface="Microsoft PhagsPa" panose="020B0502040204020203" pitchFamily="34" charset="0"/>
              </a:rPr>
              <a:t>Çalışma ortamın nasıl?</a:t>
            </a:r>
          </a:p>
          <a:p>
            <a:r>
              <a:rPr lang="tr-TR" sz="1900" i="1" dirty="0">
                <a:latin typeface="Microsoft PhagsPa" panose="020B0502040204020203" pitchFamily="34" charset="0"/>
              </a:rPr>
              <a:t>Ne kadar maaşın var?</a:t>
            </a:r>
          </a:p>
          <a:p>
            <a:r>
              <a:rPr lang="tr-TR" sz="1900" i="1" dirty="0">
                <a:latin typeface="Microsoft PhagsPa" panose="020B0502040204020203" pitchFamily="34" charset="0"/>
              </a:rPr>
              <a:t>Nasıl bir hayatın var?’  </a:t>
            </a:r>
            <a:r>
              <a:rPr lang="tr-TR" sz="1900" dirty="0">
                <a:latin typeface="Microsoft PhagsPa" panose="020B0502040204020203" pitchFamily="34" charset="0"/>
              </a:rPr>
              <a:t>gibi </a:t>
            </a:r>
            <a:r>
              <a:rPr lang="tr-TR" sz="1900" dirty="0">
                <a:solidFill>
                  <a:srgbClr val="FF0000"/>
                </a:solidFill>
                <a:latin typeface="Microsoft PhagsPa" panose="020B0502040204020203" pitchFamily="34" charset="0"/>
              </a:rPr>
              <a:t>sorularla hayal kurdurun </a:t>
            </a:r>
            <a:r>
              <a:rPr lang="tr-TR" sz="1900" dirty="0">
                <a:latin typeface="Microsoft PhagsPa" panose="020B0502040204020203" pitchFamily="34" charset="0"/>
              </a:rPr>
              <a:t>ve bunun üzerine çocuğunuzu </a:t>
            </a:r>
            <a:r>
              <a:rPr lang="tr-TR" sz="1900" dirty="0">
                <a:solidFill>
                  <a:srgbClr val="FF0000"/>
                </a:solidFill>
                <a:latin typeface="Microsoft PhagsPa" panose="020B0502040204020203" pitchFamily="34" charset="0"/>
              </a:rPr>
              <a:t>motive edici sohbetler</a:t>
            </a:r>
            <a:r>
              <a:rPr lang="tr-TR" sz="1900" dirty="0">
                <a:latin typeface="Microsoft PhagsPa" panose="020B0502040204020203" pitchFamily="34" charset="0"/>
              </a:rPr>
              <a:t> edin.</a:t>
            </a:r>
          </a:p>
          <a:p>
            <a:r>
              <a:rPr lang="tr-TR" sz="1900" dirty="0">
                <a:latin typeface="Microsoft PhagsPa" panose="020B0502040204020203" pitchFamily="34" charset="0"/>
              </a:rPr>
              <a:t>Çocuğunuzun hayalleri </a:t>
            </a:r>
            <a:r>
              <a:rPr lang="tr-TR" sz="1900" dirty="0">
                <a:solidFill>
                  <a:srgbClr val="FF0000"/>
                </a:solidFill>
                <a:latin typeface="Microsoft PhagsPa" panose="020B0502040204020203" pitchFamily="34" charset="0"/>
              </a:rPr>
              <a:t>gerçekçi değilse bile hemen eleştirip onu küçümsemeyin.</a:t>
            </a:r>
          </a:p>
          <a:p>
            <a:endParaRPr lang="tr-TR" sz="1900" dirty="0">
              <a:solidFill>
                <a:srgbClr val="FF0000"/>
              </a:solidFill>
              <a:latin typeface="Microsoft PhagsPa" panose="020B0502040204020203" pitchFamily="34" charset="0"/>
            </a:endParaRPr>
          </a:p>
          <a:p>
            <a:r>
              <a:rPr lang="tr-TR" sz="1900" dirty="0">
                <a:latin typeface="Microsoft PhagsPa" panose="020B0502040204020203" pitchFamily="34" charset="0"/>
              </a:rPr>
              <a:t>Unutmayın çocukların </a:t>
            </a:r>
            <a:r>
              <a:rPr lang="tr-TR" sz="1900" u="sng" dirty="0">
                <a:solidFill>
                  <a:srgbClr val="FF0000"/>
                </a:solidFill>
                <a:latin typeface="Microsoft PhagsPa" panose="020B0502040204020203" pitchFamily="34" charset="0"/>
              </a:rPr>
              <a:t>hayallerinin yıllar içerisinde değişmesi normaldir.</a:t>
            </a:r>
            <a:r>
              <a:rPr lang="tr-TR" sz="1900" dirty="0">
                <a:latin typeface="Microsoft PhagsPa" panose="020B0502040204020203" pitchFamily="34" charset="0"/>
              </a:rPr>
              <a:t> Çocuğunuzun kendisini fark edip kendi ilgi ve yeteneklerine uygun alanlara yönelmesi için onu desteklemek önemlidir.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5F8433B-CA4D-F5CD-BC61-026CCE35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91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kişi, şahıs, oyuncak, parmak, çivi içeren bir resim&#10;&#10;Açıklama otomatik olarak oluşturuldu">
            <a:extLst>
              <a:ext uri="{FF2B5EF4-FFF2-40B4-BE49-F238E27FC236}">
                <a16:creationId xmlns:a16="http://schemas.microsoft.com/office/drawing/2014/main" id="{0EBAC316-BD41-E8F5-C12B-B451F157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99" r="27839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9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Bodoni MT" panose="02070603080606020203" pitchFamily="18" charset="0"/>
              </a:rPr>
              <a:t>SORUMLULUK VERİN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1700">
                <a:latin typeface="Microsoft PhagsPa" panose="020B0502040204020203" pitchFamily="34" charset="0"/>
              </a:rPr>
              <a:t>Çocuğa, </a:t>
            </a:r>
            <a:r>
              <a:rPr lang="tr-TR" sz="1700" b="1">
                <a:latin typeface="Microsoft PhagsPa" panose="020B0502040204020203" pitchFamily="34" charset="0"/>
              </a:rPr>
              <a:t>yaşına uygun </a:t>
            </a:r>
            <a:r>
              <a:rPr lang="tr-TR" sz="1700">
                <a:latin typeface="Microsoft PhagsPa" panose="020B0502040204020203" pitchFamily="34" charset="0"/>
              </a:rPr>
              <a:t>yapabileceği görevler vererek sorumluluk duygusunu sağlayın.</a:t>
            </a:r>
          </a:p>
          <a:p>
            <a:pPr>
              <a:lnSpc>
                <a:spcPct val="100000"/>
              </a:lnSpc>
            </a:pPr>
            <a:r>
              <a:rPr lang="tr-TR" sz="1700" u="sng">
                <a:latin typeface="Microsoft PhagsPa" panose="020B0502040204020203" pitchFamily="34" charset="0"/>
              </a:rPr>
              <a:t>Ders çalışmak bir sorumluluktur</a:t>
            </a:r>
            <a:r>
              <a:rPr lang="tr-TR" sz="1700">
                <a:latin typeface="Microsoft PhagsPa" panose="020B0502040204020203" pitchFamily="34" charset="0"/>
              </a:rPr>
              <a:t>.  </a:t>
            </a:r>
            <a:r>
              <a:rPr lang="tr-TR" sz="1700" b="1">
                <a:latin typeface="Microsoft PhagsPa" panose="020B0502040204020203" pitchFamily="34" charset="0"/>
              </a:rPr>
              <a:t>Başka hiçbir sorumluluk vermezseniz ders çalışma sorumluluğunu da alamaz.</a:t>
            </a:r>
          </a:p>
          <a:p>
            <a:pPr>
              <a:lnSpc>
                <a:spcPct val="100000"/>
              </a:lnSpc>
            </a:pPr>
            <a:r>
              <a:rPr lang="tr-TR" sz="1700">
                <a:latin typeface="Microsoft PhagsPa" panose="020B0502040204020203" pitchFamily="34" charset="0"/>
              </a:rPr>
              <a:t>Örneğin; </a:t>
            </a:r>
            <a:r>
              <a:rPr lang="tr-TR" sz="1700" u="sng">
                <a:latin typeface="Microsoft PhagsPa" panose="020B0502040204020203" pitchFamily="34" charset="0"/>
              </a:rPr>
              <a:t>ev işlerinde yardım etmesi, kendi odasını, kitaplarını, eşyalarını toplaması, evle ilgili alınacak kararlarda fikrinin sorulması</a:t>
            </a:r>
            <a:r>
              <a:rPr lang="tr-TR" sz="1700">
                <a:latin typeface="Microsoft PhagsPa" panose="020B0502040204020203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endParaRPr lang="tr-TR" sz="1700">
              <a:latin typeface="Microsoft PhagsPa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1700" b="0" i="0">
                <a:effectLst/>
                <a:latin typeface="inherit"/>
              </a:rPr>
              <a:t>İşlerin istediğiniz gibi olması konusunda fazla </a:t>
            </a:r>
            <a:r>
              <a:rPr lang="tr-TR" sz="1700" b="0" i="0" u="sng">
                <a:effectLst/>
                <a:latin typeface="inherit"/>
              </a:rPr>
              <a:t>mükemmeliyetçi davranmayın</a:t>
            </a:r>
            <a:r>
              <a:rPr lang="tr-TR" sz="1700" b="0" i="0">
                <a:effectLst/>
                <a:latin typeface="inherit"/>
              </a:rPr>
              <a:t>. Önemli olan sorumluluğunu aldığı işi elinden geldiğince tamamlama çabasıdır.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9ABF20B-B000-7B5A-F897-C8D12246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242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5CE540-254A-4E5C-6E65-B54BB967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cap="all" dirty="0">
                <a:solidFill>
                  <a:srgbClr val="2398AA"/>
                </a:solidFill>
                <a:effectLst/>
                <a:latin typeface="fira sans" panose="020B0503050000020004" pitchFamily="34" charset="0"/>
              </a:rPr>
              <a:t>2-3 YAŞ ÇOCUKLARA VERİLEBİLECEK GÖREVLER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9D3C5F-3508-1317-3339-A815659D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Oyuncaklarını kutuya koymak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Sofrayı kurmaya yardım etmek (Kırılmayacak şeyler vermek gerekir; çatal, kaşık, peçete gibi şeyleri yerleştirebilir)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Yemekten sonra hafif ve kırılmayacak şeyleri mutfağa götürmek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Kirlenen çamaşırları kirli sepetine koymak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Çamaşır makinesini doldurmaya yardım etmek.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Evcil hayvanları beslemeye yardım etmek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Yere dökülen şeyi silmek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Eline geçirebileceği çorap ile boyunun yetişebileceği yerdeki tozları silmek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Yardım ile kendi kıyafetlerini giymek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6B86888-9E18-59C5-583F-F908D333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2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kizkenar Üçgen 3"/>
          <p:cNvSpPr/>
          <p:nvPr/>
        </p:nvSpPr>
        <p:spPr>
          <a:xfrm>
            <a:off x="4039737" y="849154"/>
            <a:ext cx="4206838" cy="3559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518987" y="255040"/>
            <a:ext cx="116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Öğrenci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86140" y="4282149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Aile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8548000" y="4292192"/>
            <a:ext cx="777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Okul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4242774" y="5936775"/>
            <a:ext cx="440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Okul Başarısını Etkileyen Sac Ayakları</a:t>
            </a:r>
          </a:p>
        </p:txBody>
      </p:sp>
    </p:spTree>
    <p:extLst>
      <p:ext uri="{BB962C8B-B14F-4D97-AF65-F5344CB8AC3E}">
        <p14:creationId xmlns:p14="http://schemas.microsoft.com/office/powerpoint/2010/main" val="3060470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0986EA-D94F-B5B3-4BAF-4FA4EC2D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cap="all" dirty="0">
                <a:solidFill>
                  <a:srgbClr val="EDA62D"/>
                </a:solidFill>
                <a:effectLst/>
                <a:latin typeface="fira sans" panose="020B0503050000020004" pitchFamily="34" charset="0"/>
              </a:rPr>
              <a:t>4-5 YAŞ ÇOCUKLARA VERİLEBİLECEK GÖREVLER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BEAA50-7D77-7438-AC58-46CC1FE7C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Bir önceki yaş dönemindeki görevleri yapabilir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Yataklarını toplamak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Bulaşıkları makineye yerleştirmeye ve makineden boşaltmaya yardım etmek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Bitkileri sulamak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Evcil hayvanları beslemek (mama ve su kaplarını doldurmak)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Toz almak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Havluları katlamak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Çorapları eşleştirmek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Yardımsız giyinmek ve soyunmak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Küçük kardeşiyle ilgilenen ebeveynine yardım etmek (ıslak mendili uzatmak, bezi çöpe atmak gibi)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2AB83B-64C7-F50A-2F17-6EECFFA3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902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865E5F-2CD4-70AB-028D-0561E743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cap="all" dirty="0">
                <a:solidFill>
                  <a:srgbClr val="2398AA"/>
                </a:solidFill>
                <a:effectLst/>
                <a:latin typeface="fira sans" panose="020B0503050000020004" pitchFamily="34" charset="0"/>
              </a:rPr>
              <a:t>6-8 YAŞ ÇOCUKLARA VERİLEBİLECEK GÖREVLER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A51494-942F-BD2E-87D0-0C63AAEF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70" y="2276948"/>
            <a:ext cx="9033059" cy="4024264"/>
          </a:xfrm>
        </p:spPr>
        <p:txBody>
          <a:bodyPr>
            <a:normAutofit fontScale="850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Önceki yaş dönemlerindeki görevleri yapabilir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Yemek hazırlamaya yardım etmek 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Sofrayı kurmak 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Yemekten sonra masayı temizlemek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Kendi odasını düzenlemek; kıyafetlerini asmak, masasını toplamak 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Yıkanacak çamaşırları renklerine göre ayırmak (beyazlar ve renkliler)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Çamaşırları katlamak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Evcil hayvanın suyunu değiştirmek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Çöpü dışarı çıkarmak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Alışveriş listesi hazırlamaya yardım etmek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Marketten alınanları yerlerine yerleştirmek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Okul çantasını hazırlamak</a:t>
            </a:r>
            <a:endParaRPr lang="tr-TR" b="0" i="0" dirty="0">
              <a:effectLst/>
              <a:latin typeface="fira sans" panose="020B05030500000200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25F9047-21C2-E294-95E4-1AC02E88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82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D05522-92A2-24DF-6BEB-C7D84528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cap="all" dirty="0">
                <a:solidFill>
                  <a:srgbClr val="EDA62D"/>
                </a:solidFill>
                <a:effectLst/>
                <a:latin typeface="fira sans" panose="020B0503050000020004" pitchFamily="34" charset="0"/>
              </a:rPr>
              <a:t>9-13 YAŞ ÇOCUKLARA VERİLEBİLECEK GÖREVLER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77973B-CB2E-C03B-3FEE-FE5327676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Önceki yaş dönemlerindeki görevleri yapabilir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Kahvaltı ve kolay yemekler hazırlamak 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Kendi öğle yemeğini paketlemek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Bulaşıkları yıkamak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Yıkanan çamaşırları asmak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Yerleri süpürmek 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Paspas yapmak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Evcil hayvanların bakımına yardım etmek (kafesin temizlenmesi, kumun boşaltılması ve yenilenmesi)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Arabayı yıkamaya yardım etmek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Banyoyu temizlemek (lavaboyu, tezgahı, aynaları temizlemek)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inherit"/>
              </a:rPr>
              <a:t>Para hesabı yapmak, harçlığını idare etmek</a:t>
            </a:r>
            <a:endParaRPr lang="tr-TR" b="0" i="0" dirty="0">
              <a:effectLst/>
              <a:latin typeface="fira sans" panose="020B05030500000200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2B9E0D6-C8B1-B53E-3C03-3A2AF379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676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9218DC-1FD3-2CFE-A8FA-AD47B304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cap="all">
                <a:solidFill>
                  <a:srgbClr val="2398AA"/>
                </a:solidFill>
                <a:effectLst/>
                <a:latin typeface="fira sans" panose="020B0503050000020004" pitchFamily="34" charset="0"/>
              </a:rPr>
              <a:t>14 YAŞ SONRASI ÇOCUKLARA VERİLEBİLECEK GÖREVLER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CF9AAB-C866-1DAC-4DF5-FC8E23327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/>
            <a:r>
              <a:rPr lang="tr-TR" b="0" i="0">
                <a:effectLst/>
                <a:latin typeface="inherit"/>
              </a:rPr>
              <a:t>Bu yaştaki çocuklar hemen hemen her ev işini yapabilir.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>
                <a:effectLst/>
                <a:latin typeface="inherit"/>
              </a:rPr>
              <a:t>Önceki yaş dönemlerindeki görevleri yapabilir</a:t>
            </a:r>
            <a:endParaRPr lang="tr-TR" b="0" i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>
                <a:effectLst/>
                <a:latin typeface="inherit"/>
              </a:rPr>
              <a:t>Çamaşır ve bulaşık makinesini yardımsız kullanmak/çalıştırmak</a:t>
            </a:r>
            <a:endParaRPr lang="tr-TR" b="0" i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>
                <a:effectLst/>
                <a:latin typeface="inherit"/>
              </a:rPr>
              <a:t>Yemek hazırlamak</a:t>
            </a:r>
            <a:endParaRPr lang="tr-TR" b="0" i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>
                <a:effectLst/>
                <a:latin typeface="inherit"/>
              </a:rPr>
              <a:t>Evcil hayvanların bakımını üstlenmek</a:t>
            </a:r>
            <a:endParaRPr lang="tr-TR" b="0" i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>
                <a:effectLst/>
                <a:latin typeface="inherit"/>
              </a:rPr>
              <a:t>Kendi başına alışverişe gitmek</a:t>
            </a:r>
            <a:endParaRPr lang="tr-TR" b="0" i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>
                <a:effectLst/>
                <a:latin typeface="inherit"/>
              </a:rPr>
              <a:t>Kısa süreliğine küçük kardeşiyle ilgilenmek</a:t>
            </a:r>
            <a:endParaRPr lang="tr-TR" b="0" i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>
                <a:effectLst/>
                <a:latin typeface="inherit"/>
              </a:rPr>
              <a:t>Mutfağı, banyoyu temizlemek</a:t>
            </a:r>
            <a:endParaRPr lang="tr-TR" b="0" i="0">
              <a:effectLst/>
              <a:latin typeface="fira sans" panose="020B05030500000200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>
                <a:effectLst/>
                <a:latin typeface="inherit"/>
              </a:rPr>
              <a:t>Ütü yapmak</a:t>
            </a:r>
            <a:endParaRPr lang="tr-TR" b="0" i="0" dirty="0">
              <a:effectLst/>
              <a:latin typeface="fira sans" panose="020B05030500000200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F9CF579-72D9-149C-D321-4EFBEEA2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377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7300" y="3025573"/>
            <a:ext cx="1017832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Öğrencinin kendi başarısından sorumlu olduğunu hissetmesi için yaptıkları çalışmaların başkalarının değil, kendi geleceği için önemli olduğunun farkında olması gerekir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437" y="142875"/>
            <a:ext cx="2676526" cy="2676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02FEFE8-0FF5-3323-8CE9-25CBE6B7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751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210936" y="273202"/>
            <a:ext cx="7472149" cy="873209"/>
          </a:xfrm>
        </p:spPr>
        <p:txBody>
          <a:bodyPr/>
          <a:lstStyle/>
          <a:p>
            <a:pPr algn="ctr"/>
            <a:r>
              <a:rPr lang="tr-TR" dirty="0">
                <a:latin typeface="Bodoni MT" panose="02070603080606020203" pitchFamily="18" charset="0"/>
              </a:rPr>
              <a:t>MOTİVE EDİN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36242" y="2004582"/>
            <a:ext cx="6408755" cy="28488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Microsoft PhagsPa" panose="020B0502040204020203" pitchFamily="34" charset="0"/>
              </a:rPr>
              <a:t>Sorumluluklarını yerine getirdiğinde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takdir</a:t>
            </a:r>
            <a:r>
              <a:rPr lang="tr-TR" dirty="0">
                <a:latin typeface="Microsoft PhagsPa" panose="020B0502040204020203" pitchFamily="34" charset="0"/>
              </a:rPr>
              <a:t> edin.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Microsoft PhagsPa" panose="020B0502040204020203" pitchFamily="34" charset="0"/>
              </a:rPr>
              <a:t>Başarılarını ödüllendirin (</a:t>
            </a:r>
            <a:r>
              <a:rPr lang="tr-TR" b="1" dirty="0">
                <a:latin typeface="Microsoft PhagsPa" panose="020B0502040204020203" pitchFamily="34" charset="0"/>
              </a:rPr>
              <a:t>Maddi olmayan ödül</a:t>
            </a:r>
            <a:r>
              <a:rPr lang="tr-TR" dirty="0">
                <a:latin typeface="Microsoft PhagsPa" panose="020B0502040204020203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Microsoft PhagsPa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Microsoft PhagsPa" panose="020B0502040204020203" pitchFamily="34" charset="0"/>
              </a:rPr>
              <a:t>Bardağın hep boş tarafına bakmaktansa </a:t>
            </a:r>
            <a:r>
              <a:rPr lang="tr-TR" b="1" u="sng" dirty="0">
                <a:latin typeface="Microsoft PhagsPa" panose="020B0502040204020203" pitchFamily="34" charset="0"/>
              </a:rPr>
              <a:t>bardağın dolu tarafını</a:t>
            </a:r>
            <a:r>
              <a:rPr lang="tr-TR" b="1" dirty="0">
                <a:latin typeface="Microsoft PhagsPa" panose="020B0502040204020203" pitchFamily="34" charset="0"/>
              </a:rPr>
              <a:t> </a:t>
            </a:r>
            <a:r>
              <a:rPr lang="tr-TR" dirty="0">
                <a:latin typeface="Microsoft PhagsPa" panose="020B0502040204020203" pitchFamily="34" charset="0"/>
              </a:rPr>
              <a:t>daha çok vurgulayın.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3D3252E-988E-99C6-558B-F7E7524D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15" y="2876468"/>
            <a:ext cx="4030346" cy="3897555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7D4FE5-92E6-F6E8-9B68-D4CDB525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362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tr-TR" sz="4400" dirty="0">
                <a:latin typeface="Bodoni MT" panose="02070603080606020203" pitchFamily="18" charset="0"/>
              </a:rPr>
              <a:t>KOŞULSUZ SEVGİ</a:t>
            </a:r>
            <a:endParaRPr lang="tr-TR" sz="4400">
              <a:latin typeface="Bodoni MT" panose="02070603080606020203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Microsoft PhagsPa" panose="020B0502040204020203" pitchFamily="34" charset="0"/>
              </a:rPr>
              <a:t>Çocuğunuzu </a:t>
            </a:r>
            <a:r>
              <a:rPr lang="tr-TR" b="1" dirty="0">
                <a:latin typeface="Microsoft PhagsPa" panose="020B0502040204020203" pitchFamily="34" charset="0"/>
              </a:rPr>
              <a:t>olduğu gibi kabul edin</a:t>
            </a:r>
            <a:r>
              <a:rPr lang="tr-TR" dirty="0">
                <a:latin typeface="Microsoft PhagsPa" panose="020B0502040204020203" pitchFamily="34" charset="0"/>
              </a:rPr>
              <a:t>, koşulsuz sevgi gösterin ve empati kurun.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latin typeface="Microsoft PhagsPa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Microsoft PhagsPa" panose="020B0502040204020203" pitchFamily="34" charset="0"/>
              </a:rPr>
              <a:t>Koşulsuz sevgiyi hisseden bir çocuğun cümlesi: </a:t>
            </a:r>
            <a:r>
              <a:rPr lang="tr-TR" b="1" dirty="0"/>
              <a:t>“Ne yaparsam yapayım, annem ve babam beni seviyorlar ama bu davranışımı sevmiyorlar”</a:t>
            </a:r>
            <a:endParaRPr lang="tr-TR" dirty="0">
              <a:latin typeface="Microsoft PhagsPa" panose="020B0502040204020203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69E70C6-7424-E39B-A96B-14330E279C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63" r="15857" b="1"/>
          <a:stretch/>
        </p:blipFill>
        <p:spPr>
          <a:xfrm>
            <a:off x="6161315" y="574495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78ADB16-44A9-04E6-A4CD-ABBA5A79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408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0505"/>
          </a:xfrm>
        </p:spPr>
        <p:txBody>
          <a:bodyPr>
            <a:normAutofit/>
          </a:bodyPr>
          <a:lstStyle/>
          <a:p>
            <a:pPr algn="ctr"/>
            <a:r>
              <a:rPr lang="tr-TR" sz="4400" dirty="0" err="1">
                <a:latin typeface="Bodoni MT" panose="02070603080606020203" pitchFamily="18" charset="0"/>
              </a:rPr>
              <a:t>Pozİtİf</a:t>
            </a:r>
            <a:r>
              <a:rPr lang="tr-TR" sz="4400" dirty="0">
                <a:latin typeface="Bodoni MT" panose="02070603080606020203" pitchFamily="18" charset="0"/>
              </a:rPr>
              <a:t> </a:t>
            </a:r>
            <a:r>
              <a:rPr lang="tr-TR" sz="4400" dirty="0" err="1">
                <a:latin typeface="Bodoni MT" panose="02070603080606020203" pitchFamily="18" charset="0"/>
              </a:rPr>
              <a:t>İletİşİm</a:t>
            </a:r>
            <a:endParaRPr lang="tr-TR" sz="4400" dirty="0">
              <a:latin typeface="Bodoni MT" panose="020706030806060202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latin typeface="Microsoft PhagsPa" panose="020B0502040204020203" pitchFamily="34" charset="0"/>
              </a:rPr>
              <a:t>Örneğin </a:t>
            </a:r>
            <a:r>
              <a:rPr lang="tr-TR" u="sng" dirty="0">
                <a:latin typeface="Microsoft PhagsPa" panose="020B0502040204020203" pitchFamily="34" charset="0"/>
              </a:rPr>
              <a:t>“</a:t>
            </a:r>
            <a:r>
              <a:rPr lang="tr-TR" i="1" u="sng" dirty="0">
                <a:latin typeface="Microsoft PhagsPa" panose="020B0502040204020203" pitchFamily="34" charset="0"/>
              </a:rPr>
              <a:t>Ne zaman iyi not aldın ki zaten, hiç şaşırmadım. Ne zaman adam olacaksın sen </a:t>
            </a:r>
            <a:r>
              <a:rPr lang="tr-TR" u="sng" dirty="0">
                <a:latin typeface="Microsoft PhagsPa" panose="020B0502040204020203" pitchFamily="34" charset="0"/>
              </a:rPr>
              <a:t>?</a:t>
            </a:r>
            <a:r>
              <a:rPr lang="tr-TR" dirty="0">
                <a:latin typeface="Microsoft PhagsPa" panose="020B0502040204020203" pitchFamily="34" charset="0"/>
              </a:rPr>
              <a:t>” şeklindeki eleştiri yerine </a:t>
            </a:r>
          </a:p>
          <a:p>
            <a:pPr marL="0" indent="0" algn="just">
              <a:buNone/>
            </a:pPr>
            <a:r>
              <a:rPr lang="tr-TR" b="1" dirty="0">
                <a:latin typeface="Microsoft PhagsPa" panose="020B0502040204020203" pitchFamily="34" charset="0"/>
              </a:rPr>
              <a:t>“Yeterince çalışmadığın için istediğin sonucu alamadın. Biraz gayret ettiğinde başarabileceğine eminim. Benim yardım edebileceğim bir şey var mı? Sence nerede sorun çıkıyor?” </a:t>
            </a:r>
            <a:r>
              <a:rPr lang="tr-TR" dirty="0">
                <a:latin typeface="Microsoft PhagsPa" panose="020B0502040204020203" pitchFamily="34" charset="0"/>
              </a:rPr>
              <a:t>diye sormak hem öğrencinin savunmaya ve saldırıya geçmesini engelleyecek hem de </a:t>
            </a:r>
            <a:r>
              <a:rPr lang="tr-TR" dirty="0">
                <a:solidFill>
                  <a:srgbClr val="FF0000"/>
                </a:solidFill>
                <a:latin typeface="Microsoft PhagsPa" panose="020B0502040204020203" pitchFamily="34" charset="0"/>
              </a:rPr>
              <a:t>çözüm için düşünmesini </a:t>
            </a:r>
            <a:r>
              <a:rPr lang="tr-TR" dirty="0">
                <a:latin typeface="Microsoft PhagsPa" panose="020B0502040204020203" pitchFamily="34" charset="0"/>
              </a:rPr>
              <a:t>sağlayacaktır.</a:t>
            </a:r>
          </a:p>
          <a:p>
            <a:pPr algn="just"/>
            <a:r>
              <a:rPr lang="tr-TR" dirty="0">
                <a:latin typeface="Microsoft PhagsPa" panose="020B0502040204020203" pitchFamily="34" charset="0"/>
              </a:rPr>
              <a:t>Çocuğunuz sizden kötü notlarını saklıyorsa sizin ona kızacağınızdan korkuyor olabilir.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8D0620B-730E-691A-146F-86150BDF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313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tr-TR" sz="3200" dirty="0">
                <a:latin typeface="Bodoni MT" panose="02070603080606020203" pitchFamily="18" charset="0"/>
              </a:rPr>
              <a:t>AŞIRI KISITLAMA VE BASKI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r>
              <a:rPr lang="tr-TR" sz="1600" dirty="0">
                <a:latin typeface="Microsoft PhagsPa" panose="020B0502040204020203" pitchFamily="34" charset="0"/>
              </a:rPr>
              <a:t>Öğrencinin ders çalışma sürecinin yakından takip edilmesi gerekir. Ancak </a:t>
            </a:r>
            <a:r>
              <a:rPr lang="tr-TR" sz="1600" u="sng" dirty="0">
                <a:solidFill>
                  <a:srgbClr val="FF0000"/>
                </a:solidFill>
                <a:latin typeface="Microsoft PhagsPa" panose="020B0502040204020203" pitchFamily="34" charset="0"/>
              </a:rPr>
              <a:t>sürekli “ders çalış” şeklindeki ikazlar </a:t>
            </a:r>
            <a:r>
              <a:rPr lang="tr-TR" sz="1600" dirty="0">
                <a:latin typeface="Microsoft PhagsPa" panose="020B0502040204020203" pitchFamily="34" charset="0"/>
              </a:rPr>
              <a:t>olumsuz etki yaratır.</a:t>
            </a:r>
          </a:p>
          <a:p>
            <a:r>
              <a:rPr lang="tr-TR" sz="1600" dirty="0">
                <a:latin typeface="Microsoft PhagsPa" panose="020B0502040204020203" pitchFamily="34" charset="0"/>
              </a:rPr>
              <a:t>Sürekli emir vermek, </a:t>
            </a:r>
            <a:r>
              <a:rPr lang="tr-TR" sz="1600" u="sng" dirty="0">
                <a:latin typeface="Microsoft PhagsPa" panose="020B0502040204020203" pitchFamily="34" charset="0"/>
              </a:rPr>
              <a:t>uzun nasihatlerde </a:t>
            </a:r>
            <a:r>
              <a:rPr lang="tr-TR" sz="1600" dirty="0">
                <a:latin typeface="Microsoft PhagsPa" panose="020B0502040204020203" pitchFamily="34" charset="0"/>
              </a:rPr>
              <a:t>bulunmak, ders çalışmak dışındaki </a:t>
            </a:r>
            <a:r>
              <a:rPr lang="tr-TR" sz="1600" u="sng" dirty="0">
                <a:latin typeface="Microsoft PhagsPa" panose="020B0502040204020203" pitchFamily="34" charset="0"/>
              </a:rPr>
              <a:t>tüm eğlencelerini elinden almak yerine onu dinleyin</a:t>
            </a:r>
            <a:r>
              <a:rPr lang="tr-TR" sz="1600" dirty="0">
                <a:latin typeface="Microsoft PhagsPa" panose="020B0502040204020203" pitchFamily="34" charset="0"/>
              </a:rPr>
              <a:t>, ne istediğini sorarak anlamaya çalışın.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402648C-C312-7791-71D4-65EA02B9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19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1679" y="645106"/>
            <a:ext cx="3384329" cy="5421435"/>
          </a:xfrm>
        </p:spPr>
        <p:txBody>
          <a:bodyPr anchor="ctr">
            <a:normAutofit/>
          </a:bodyPr>
          <a:lstStyle/>
          <a:p>
            <a:r>
              <a:rPr lang="tr-TR" sz="3700">
                <a:latin typeface="Bodoni MT" panose="02070603080606020203" pitchFamily="18" charset="0"/>
              </a:rPr>
              <a:t>KIYASLAMA, ELEŞTİRİ VE TEHDİT</a:t>
            </a:r>
          </a:p>
        </p:txBody>
      </p:sp>
      <p:graphicFrame>
        <p:nvGraphicFramePr>
          <p:cNvPr id="5" name="İçerik Yer Tutucusu 1">
            <a:extLst>
              <a:ext uri="{FF2B5EF4-FFF2-40B4-BE49-F238E27FC236}">
                <a16:creationId xmlns:a16="http://schemas.microsoft.com/office/drawing/2014/main" id="{8FF235B9-2C6B-C5AE-68F8-9153A0C309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451669"/>
              </p:ext>
            </p:extLst>
          </p:nvPr>
        </p:nvGraphicFramePr>
        <p:xfrm>
          <a:off x="4739950" y="438539"/>
          <a:ext cx="7203233" cy="5615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9E17A32-AF64-968F-163E-1C8FF391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71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A1A00"/>
                </a:solidFill>
              </a:rPr>
              <a:t>BAŞARI NEDİR?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749271" y="1128451"/>
            <a:ext cx="4680729" cy="4566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Başarı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Belirli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hedefe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ulaşma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veya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İstenen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sonucu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etme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durumudur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hedef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veya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sonuç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kişinin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kendine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veya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başkalarına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karşı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belirlediği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ölçüt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olabilir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A3C6BDA-E262-9A2A-06CC-D0DAAE4B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271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38501" y="690372"/>
            <a:ext cx="4357499" cy="1320855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Bodoni MT" panose="02070603080606020203" pitchFamily="18" charset="0"/>
              </a:rPr>
              <a:t>Çocuğunuza uygun </a:t>
            </a:r>
            <a:r>
              <a:rPr lang="tr-TR" sz="2800" b="1" dirty="0" err="1">
                <a:latin typeface="Bodoni MT" panose="02070603080606020203" pitchFamily="18" charset="0"/>
              </a:rPr>
              <a:t>bİr</a:t>
            </a:r>
            <a:r>
              <a:rPr lang="tr-TR" sz="2800" b="1" dirty="0">
                <a:latin typeface="Bodoni MT" panose="02070603080606020203" pitchFamily="18" charset="0"/>
              </a:rPr>
              <a:t> </a:t>
            </a:r>
            <a:r>
              <a:rPr lang="tr-TR" sz="2800" b="1" dirty="0" err="1">
                <a:latin typeface="Bodoni MT" panose="02070603080606020203" pitchFamily="18" charset="0"/>
              </a:rPr>
              <a:t>çalIşma</a:t>
            </a:r>
            <a:r>
              <a:rPr lang="tr-TR" sz="2800" b="1" dirty="0">
                <a:latin typeface="Bodoni MT" panose="02070603080606020203" pitchFamily="18" charset="0"/>
              </a:rPr>
              <a:t> </a:t>
            </a:r>
            <a:r>
              <a:rPr lang="tr-TR" sz="2800" b="1" dirty="0" err="1">
                <a:latin typeface="Bodoni MT" panose="02070603080606020203" pitchFamily="18" charset="0"/>
              </a:rPr>
              <a:t>ortamI</a:t>
            </a:r>
            <a:r>
              <a:rPr lang="tr-TR" sz="2800" b="1" dirty="0">
                <a:latin typeface="Bodoni MT" panose="02070603080606020203" pitchFamily="18" charset="0"/>
              </a:rPr>
              <a:t> </a:t>
            </a:r>
            <a:r>
              <a:rPr lang="tr-TR" sz="2800" b="1" dirty="0" err="1">
                <a:latin typeface="Bodoni MT" panose="02070603080606020203" pitchFamily="18" charset="0"/>
              </a:rPr>
              <a:t>hazIrlayIn</a:t>
            </a:r>
            <a:endParaRPr lang="tr-TR" sz="2800" b="1" dirty="0">
              <a:latin typeface="Bodoni MT" panose="02070603080606020203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1678" y="2286001"/>
            <a:ext cx="4497272" cy="3881627"/>
          </a:xfrm>
        </p:spPr>
        <p:txBody>
          <a:bodyPr>
            <a:normAutofit fontScale="92500"/>
          </a:bodyPr>
          <a:lstStyle/>
          <a:p>
            <a:pPr lvl="1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tr-TR" sz="1500" dirty="0">
                <a:latin typeface="Microsoft PhagsPa" panose="020B0502040204020203" pitchFamily="34" charset="0"/>
                <a:cs typeface="Arial" pitchFamily="34" charset="0"/>
              </a:rPr>
              <a:t>Ortamın sessiz olması, dikkat dağıtacak unsurların olmaması ( televizyon, cep telefonu, misafir… 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v"/>
              <a:defRPr/>
            </a:pPr>
            <a:endParaRPr lang="tr-TR" sz="1500" dirty="0">
              <a:latin typeface="Microsoft PhagsPa" panose="020B0502040204020203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tr-TR" sz="1500" dirty="0">
                <a:latin typeface="Microsoft PhagsPa" panose="020B0502040204020203" pitchFamily="34" charset="0"/>
                <a:cs typeface="Arial" pitchFamily="34" charset="0"/>
              </a:rPr>
              <a:t>Uygun çalışma masası ve sandalyenin olması.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v"/>
              <a:defRPr/>
            </a:pPr>
            <a:endParaRPr lang="tr-TR" sz="1500" dirty="0">
              <a:latin typeface="Microsoft PhagsPa" panose="020B0502040204020203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tr-TR" sz="1500" dirty="0">
                <a:latin typeface="Microsoft PhagsPa" panose="020B0502040204020203" pitchFamily="34" charset="0"/>
                <a:cs typeface="Arial" pitchFamily="34" charset="0"/>
              </a:rPr>
              <a:t>Ortamın düzenli olması (ihtiyaç duyacağı çalışma materyallerinin yanında bulunması, dağınık olmaması 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v"/>
              <a:defRPr/>
            </a:pPr>
            <a:endParaRPr lang="tr-TR" sz="1500" dirty="0">
              <a:latin typeface="Microsoft PhagsPa" panose="020B0502040204020203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tr-TR" sz="1500" dirty="0">
                <a:latin typeface="Microsoft PhagsPa" panose="020B0502040204020203" pitchFamily="34" charset="0"/>
                <a:cs typeface="Arial" pitchFamily="34" charset="0"/>
              </a:rPr>
              <a:t>Çalışma ortamının sık sık havalandırılması.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v"/>
              <a:defRPr/>
            </a:pPr>
            <a:endParaRPr lang="tr-TR" sz="1500" dirty="0">
              <a:latin typeface="Microsoft PhagsPa" panose="020B0502040204020203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tr-TR" sz="1500" dirty="0">
                <a:latin typeface="Microsoft PhagsPa" panose="020B0502040204020203" pitchFamily="34" charset="0"/>
                <a:cs typeface="Arial" pitchFamily="34" charset="0"/>
              </a:rPr>
              <a:t>Çalışma ortamının mümkünse sabit bir yer olması.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  <a:defRPr/>
            </a:pPr>
            <a:endParaRPr lang="tr-TR" sz="1300" b="1" dirty="0">
              <a:latin typeface="Microsoft PhagsPa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tr-TR" sz="1300" dirty="0">
              <a:latin typeface="Microsoft PhagsPa" panose="020B0502040204020203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3E72F7F-EAF8-3BE4-D731-2D97F8D4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97" r="22273" b="1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179D7FE-0DF0-3D2E-B501-52006595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0707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78678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latin typeface="Bodoni MT" panose="02070603080606020203" pitchFamily="18" charset="0"/>
              </a:rPr>
              <a:t>DERS ÇALIŞIRKEN ÇOCUĞUNUZUN DİKKATİ ÇABUK DAĞILIYORSA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Microsoft PhagsPa" panose="020B0502040204020203" pitchFamily="34" charset="0"/>
              </a:rPr>
              <a:t>Pomodoro</a:t>
            </a:r>
            <a:r>
              <a:rPr lang="tr-TR" dirty="0">
                <a:latin typeface="Microsoft PhagsPa" panose="020B0502040204020203" pitchFamily="34" charset="0"/>
              </a:rPr>
              <a:t> tekniği</a:t>
            </a:r>
          </a:p>
          <a:p>
            <a:pPr marL="0" indent="0">
              <a:buNone/>
            </a:pPr>
            <a:r>
              <a:rPr lang="tr-TR" dirty="0">
                <a:latin typeface="Microsoft PhagsPa" panose="020B0502040204020203" pitchFamily="34" charset="0"/>
              </a:rPr>
              <a:t>20-25 </a:t>
            </a:r>
            <a:r>
              <a:rPr lang="tr-TR" dirty="0" err="1">
                <a:latin typeface="Microsoft PhagsPa" panose="020B0502040204020203" pitchFamily="34" charset="0"/>
              </a:rPr>
              <a:t>dk</a:t>
            </a:r>
            <a:r>
              <a:rPr lang="tr-TR" dirty="0">
                <a:latin typeface="Microsoft PhagsPa" panose="020B0502040204020203" pitchFamily="34" charset="0"/>
              </a:rPr>
              <a:t> çalış</a:t>
            </a:r>
          </a:p>
          <a:p>
            <a:pPr marL="0" indent="0">
              <a:buNone/>
            </a:pPr>
            <a:r>
              <a:rPr lang="tr-TR" dirty="0">
                <a:latin typeface="Microsoft PhagsPa" panose="020B0502040204020203" pitchFamily="34" charset="0"/>
              </a:rPr>
              <a:t>5-10 </a:t>
            </a:r>
            <a:r>
              <a:rPr lang="tr-TR" dirty="0" err="1">
                <a:latin typeface="Microsoft PhagsPa" panose="020B0502040204020203" pitchFamily="34" charset="0"/>
              </a:rPr>
              <a:t>dk</a:t>
            </a:r>
            <a:r>
              <a:rPr lang="tr-TR" dirty="0">
                <a:latin typeface="Microsoft PhagsPa" panose="020B0502040204020203" pitchFamily="34" charset="0"/>
              </a:rPr>
              <a:t> mola</a:t>
            </a:r>
          </a:p>
          <a:p>
            <a:pPr marL="0" indent="0">
              <a:buNone/>
            </a:pPr>
            <a:r>
              <a:rPr lang="tr-TR" dirty="0">
                <a:latin typeface="Microsoft PhagsPa" panose="020B0502040204020203" pitchFamily="34" charset="0"/>
              </a:rPr>
              <a:t>3 kez tekrarla=1 </a:t>
            </a:r>
            <a:r>
              <a:rPr lang="tr-TR" dirty="0" err="1">
                <a:latin typeface="Microsoft PhagsPa" panose="020B0502040204020203" pitchFamily="34" charset="0"/>
              </a:rPr>
              <a:t>pomodoro</a:t>
            </a:r>
            <a:endParaRPr lang="tr-TR" dirty="0">
              <a:latin typeface="Microsoft PhagsPa" panose="020B0502040204020203" pitchFamily="34" charset="0"/>
            </a:endParaRPr>
          </a:p>
          <a:p>
            <a:pPr marL="0" indent="0">
              <a:buNone/>
            </a:pPr>
            <a:endParaRPr lang="tr-TR" dirty="0">
              <a:latin typeface="Microsoft PhagsPa" panose="020B0502040204020203" pitchFamily="34" charset="0"/>
            </a:endParaRPr>
          </a:p>
          <a:p>
            <a:r>
              <a:rPr lang="tr-TR" dirty="0">
                <a:latin typeface="Microsoft PhagsPa" panose="020B0502040204020203" pitchFamily="34" charset="0"/>
              </a:rPr>
              <a:t>Zamanı yönetmek için süre tutarak çalışma (Özellikle YKS-LGS gibi sınavlara hazırlık sürecinde olanlar için)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E22181D-3DB6-284A-6159-ACF40FCA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737" y="1680100"/>
            <a:ext cx="3291744" cy="2472023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FE7B400-E445-10CF-0FAD-790E47AC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177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23084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latin typeface="Bodoni MT" panose="02070603080606020203" pitchFamily="18" charset="0"/>
              </a:rPr>
              <a:t>Ödevlerde Aİlenİn Desteğİ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Ödevlerini bitirmesi konusunda çatışma yaşamamak için ‘Ders çalış’ ikazını azaltın.</a:t>
            </a:r>
          </a:p>
          <a:p>
            <a:endParaRPr lang="tr-TR" dirty="0"/>
          </a:p>
          <a:p>
            <a:r>
              <a:rPr lang="tr-TR" dirty="0"/>
              <a:t>Ödevlerin senin sorumluluğun. Bu konuda sana nasıl yardımcı olabilirim. Zorlandığın noktalar neler. Bugünkü ders çalışma programın nasıl?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C8C4EE2-FC52-10B0-B8FD-D8FEFADE0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04" y="3625696"/>
            <a:ext cx="4282418" cy="2849919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69FD5EC-6DB6-2FC5-EEFB-09BF867C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998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415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Bodoni MT" panose="02070603080606020203" pitchFamily="18" charset="0"/>
              </a:rPr>
              <a:t>NASİHAT ve ÖĞÜDÜ AZALTIN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391638" y="1603560"/>
            <a:ext cx="6623359" cy="3593591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Microsoft PhagsPa" panose="020B0502040204020203" pitchFamily="34" charset="0"/>
              </a:rPr>
              <a:t>Senin elindeki imkanlar benim zamanımda bana verilseydi …….. Yapardım, okurdum</a:t>
            </a:r>
          </a:p>
          <a:p>
            <a:r>
              <a:rPr lang="tr-TR" altLang="tr-TR" dirty="0">
                <a:solidFill>
                  <a:schemeClr val="tx1"/>
                </a:solidFill>
                <a:latin typeface="Microsoft PhagsPa" panose="020B0502040204020203" pitchFamily="34" charset="0"/>
                <a:cs typeface="Arial" pitchFamily="34" charset="0"/>
              </a:rPr>
              <a:t>Kendini dersine vermelisin</a:t>
            </a:r>
            <a:endParaRPr lang="tr-TR" dirty="0">
              <a:solidFill>
                <a:schemeClr val="tx1"/>
              </a:solidFill>
              <a:latin typeface="Microsoft PhagsPa" panose="020B0502040204020203" pitchFamily="34" charset="0"/>
            </a:endParaRPr>
          </a:p>
          <a:p>
            <a:pPr marL="0" indent="0">
              <a:buNone/>
            </a:pPr>
            <a:r>
              <a:rPr lang="tr-TR" dirty="0">
                <a:latin typeface="Microsoft PhagsPa" panose="020B0502040204020203" pitchFamily="34" charset="0"/>
              </a:rPr>
              <a:t> gibi nasihatleri azaltın.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latin typeface="Microsoft PhagsPa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Microsoft PhagsPa" panose="020B0502040204020203" pitchFamily="34" charset="0"/>
              </a:rPr>
              <a:t>Derslerinin durumu hakkında ne yapmayı düşünüyorsun?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Microsoft PhagsPa" panose="020B0502040204020203" pitchFamily="34" charset="0"/>
              </a:rPr>
              <a:t>Senin için neler yapabilirim?</a:t>
            </a:r>
          </a:p>
          <a:p>
            <a:pPr marL="0" indent="0">
              <a:buNone/>
            </a:pPr>
            <a:endParaRPr lang="tr-TR" dirty="0">
              <a:latin typeface="Microsoft PhagsPa" panose="020B0502040204020203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8867D0B-8354-C814-6FD2-6990D742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380" y="2080727"/>
            <a:ext cx="5309119" cy="3723084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73279ED-2747-4371-728C-46BC8DB7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801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1806" y="382385"/>
            <a:ext cx="8056095" cy="1492132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err="1">
                <a:latin typeface="Bodoni MT" panose="02070603080606020203" pitchFamily="18" charset="0"/>
              </a:rPr>
              <a:t>Mükemmelİyetçİ</a:t>
            </a:r>
            <a:r>
              <a:rPr lang="tr-TR" sz="4400" b="1" dirty="0">
                <a:latin typeface="Bodoni MT" panose="02070603080606020203" pitchFamily="18" charset="0"/>
              </a:rPr>
              <a:t> </a:t>
            </a:r>
            <a:r>
              <a:rPr lang="tr-TR" sz="4400" b="1" dirty="0" err="1">
                <a:latin typeface="Bodoni MT" panose="02070603080606020203" pitchFamily="18" charset="0"/>
              </a:rPr>
              <a:t>YaklaşImlar</a:t>
            </a:r>
            <a:endParaRPr lang="tr-TR" sz="4400" b="1" dirty="0">
              <a:latin typeface="Bodoni MT" panose="020706030806060202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Microsoft PhagsPa" panose="020B0502040204020203" pitchFamily="34" charset="0"/>
              </a:rPr>
              <a:t>Sınavda 80 alan bir çocuğa ailesinin ‘Neden 90 almadın?’ demesi</a:t>
            </a:r>
          </a:p>
          <a:p>
            <a:r>
              <a:rPr lang="tr-TR" dirty="0">
                <a:latin typeface="Microsoft PhagsPa" panose="020B0502040204020203" pitchFamily="34" charset="0"/>
              </a:rPr>
              <a:t>Notları hep 85-100 arası olan çocuğun bir sınavda 50 almasından dolayı ailenin paniklemesi</a:t>
            </a:r>
          </a:p>
          <a:p>
            <a:r>
              <a:rPr lang="tr-TR" altLang="tr-TR" dirty="0">
                <a:solidFill>
                  <a:schemeClr val="tx1"/>
                </a:solidFill>
                <a:latin typeface="Microsoft PhagsPa" panose="020B0502040204020203" pitchFamily="34" charset="0"/>
                <a:cs typeface="Arial" pitchFamily="34" charset="0"/>
              </a:rPr>
              <a:t>En az ……. kadar net yapmalısın.</a:t>
            </a:r>
          </a:p>
          <a:p>
            <a:r>
              <a:rPr lang="tr-TR" altLang="tr-TR" dirty="0">
                <a:solidFill>
                  <a:schemeClr val="tx1"/>
                </a:solidFill>
                <a:latin typeface="Microsoft PhagsPa" panose="020B0502040204020203" pitchFamily="34" charset="0"/>
                <a:cs typeface="Arial" pitchFamily="34" charset="0"/>
              </a:rPr>
              <a:t>Türkçe ve Matematiği  </a:t>
            </a:r>
            <a:r>
              <a:rPr lang="tr-TR" altLang="tr-TR" dirty="0" err="1">
                <a:solidFill>
                  <a:schemeClr val="tx1"/>
                </a:solidFill>
                <a:latin typeface="Microsoft PhagsPa" panose="020B0502040204020203" pitchFamily="34" charset="0"/>
                <a:cs typeface="Arial" pitchFamily="34" charset="0"/>
              </a:rPr>
              <a:t>full</a:t>
            </a:r>
            <a:r>
              <a:rPr lang="tr-TR" altLang="tr-TR" dirty="0">
                <a:solidFill>
                  <a:schemeClr val="tx1"/>
                </a:solidFill>
                <a:latin typeface="Microsoft PhagsPa" panose="020B0502040204020203" pitchFamily="34" charset="0"/>
                <a:cs typeface="Arial" pitchFamily="34" charset="0"/>
              </a:rPr>
              <a:t> yapmalısın.         </a:t>
            </a:r>
          </a:p>
          <a:p>
            <a:endParaRPr lang="tr-TR" dirty="0">
              <a:latin typeface="Microsoft PhagsPa" panose="020B0502040204020203" pitchFamily="34" charset="0"/>
            </a:endParaRPr>
          </a:p>
          <a:p>
            <a:endParaRPr lang="tr-TR" dirty="0">
              <a:latin typeface="Microsoft PhagsPa" panose="020B0502040204020203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A5B97F2-D807-5790-41C6-BEBD5B2E2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969" y="3228391"/>
            <a:ext cx="4258080" cy="349898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D4B6696-99FF-6B2B-AF21-603284C8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791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Open Sans"/>
              </a:rPr>
              <a:t>Son Olarak…</a:t>
            </a:r>
            <a:br>
              <a:rPr lang="tr-TR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Open Sans"/>
              </a:rPr>
            </a:br>
            <a:endParaRPr lang="tr-TR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1845945"/>
            <a:ext cx="5203712" cy="2084610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Sizin de gördüğünüz gibi </a:t>
            </a:r>
            <a:r>
              <a:rPr lang="tr-TR" b="1" dirty="0">
                <a:solidFill>
                  <a:srgbClr val="FF0000"/>
                </a:solidFill>
                <a:latin typeface="Microsoft PhagsPa" panose="020B0502040204020203" pitchFamily="34" charset="0"/>
              </a:rPr>
              <a:t>başarı çocuğun eseridir;</a:t>
            </a:r>
            <a:r>
              <a:rPr lang="tr-TR" dirty="0">
                <a:solidFill>
                  <a:srgbClr val="24303B"/>
                </a:solidFill>
                <a:latin typeface="Microsoft PhagsPa" panose="020B0502040204020203" pitchFamily="34" charset="0"/>
              </a:rPr>
              <a:t> siz anne babası olarak, biz öğretmenleri olarak onlara bu yolculuklarında zaman zaman eşlik eden zaman zaman da </a:t>
            </a:r>
            <a:r>
              <a:rPr lang="tr-TR" b="1" u="sng" dirty="0">
                <a:solidFill>
                  <a:srgbClr val="24303B"/>
                </a:solidFill>
                <a:latin typeface="Microsoft PhagsPa" panose="020B0502040204020203" pitchFamily="34" charset="0"/>
              </a:rPr>
              <a:t>rehberlik eden kişileriz.</a:t>
            </a:r>
          </a:p>
          <a:p>
            <a:pPr marL="0" indent="0">
              <a:buNone/>
            </a:pPr>
            <a:endParaRPr lang="tr-TR" dirty="0">
              <a:latin typeface="Microsoft PhagsPa" panose="020B05020402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454" y="1874517"/>
            <a:ext cx="3874724" cy="3249484"/>
          </a:xfrm>
          <a:prstGeom prst="rect">
            <a:avLst/>
          </a:prstGeom>
        </p:spPr>
      </p:pic>
      <p:sp>
        <p:nvSpPr>
          <p:cNvPr id="6" name="Akış Çizelgesi: Çok Sayıda Belge 5"/>
          <p:cNvSpPr/>
          <p:nvPr/>
        </p:nvSpPr>
        <p:spPr>
          <a:xfrm>
            <a:off x="871537" y="5843588"/>
            <a:ext cx="7300913" cy="772545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Dinlediğiniz için Teşekkür Ederiz </a:t>
            </a:r>
            <a:r>
              <a:rPr lang="tr-TR" sz="2400" b="1" dirty="0">
                <a:sym typeface="Wingdings" panose="05000000000000000000" pitchFamily="2" charset="2"/>
              </a:rPr>
              <a:t></a:t>
            </a:r>
            <a:endParaRPr lang="tr-TR" sz="2400" b="1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A80979B-91B7-AA78-0333-7BF76E9C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28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9734770" cy="1492132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Bodoni MT" panose="02070603080606020203" pitchFamily="18" charset="0"/>
              </a:rPr>
              <a:t>OKUL BAŞARISIZLIĞI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61317" y="2422482"/>
            <a:ext cx="6264322" cy="1890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b="1" dirty="0">
                <a:latin typeface="Microsoft PhagsPa" panose="020B0502040204020203" pitchFamily="34" charset="0"/>
              </a:rPr>
              <a:t>Okul başarısızlığı</a:t>
            </a:r>
            <a:r>
              <a:rPr lang="tr-TR" altLang="tr-TR" dirty="0">
                <a:latin typeface="Microsoft PhagsPa" panose="020B0502040204020203" pitchFamily="34" charset="0"/>
              </a:rPr>
              <a:t>; </a:t>
            </a:r>
          </a:p>
          <a:p>
            <a:pPr marL="0" indent="0">
              <a:buNone/>
            </a:pPr>
            <a:r>
              <a:rPr lang="tr-TR" altLang="tr-TR" dirty="0">
                <a:latin typeface="Microsoft PhagsPa" panose="020B0502040204020203" pitchFamily="34" charset="0"/>
              </a:rPr>
              <a:t>Çocuğun var olan potansiyelini tam olarak kullanmayarak ders ve diğer faaliyetlerde </a:t>
            </a:r>
            <a:r>
              <a:rPr lang="tr-TR" altLang="tr-TR" u="sng" dirty="0">
                <a:latin typeface="Microsoft PhagsPa" panose="020B0502040204020203" pitchFamily="34" charset="0"/>
              </a:rPr>
              <a:t>yeteneğinin altında başarı göstermesi </a:t>
            </a:r>
            <a:r>
              <a:rPr lang="tr-TR" altLang="tr-TR" dirty="0">
                <a:latin typeface="Microsoft PhagsPa" panose="020B0502040204020203" pitchFamily="34" charset="0"/>
              </a:rPr>
              <a:t>olarak tanımlanabilir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CACA0D4-8DB9-82FF-0DA8-0B291AE7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69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06E23B-5B50-E9DB-9484-AEBA0554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Başarı merdiveni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B2B43A-5B74-D4FA-3E5B-151C16FF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8" y="1128451"/>
            <a:ext cx="6834008" cy="550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8A2FDEBF-DB6E-1CC4-9EA1-95D9929E38A3}"/>
              </a:ext>
            </a:extLst>
          </p:cNvPr>
          <p:cNvSpPr/>
          <p:nvPr/>
        </p:nvSpPr>
        <p:spPr>
          <a:xfrm>
            <a:off x="7997671" y="1874517"/>
            <a:ext cx="343232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Çocuğunu</a:t>
            </a:r>
            <a:r>
              <a:rPr lang="tr-T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 söyledikleriniz neticesinde çocuğunuz hangi basamaktaki cümleleri kendisine daha çok söylüyor sizce?</a:t>
            </a:r>
            <a:endParaRPr lang="tr-TR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914799-67E2-E08C-C6AA-F98708B1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57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1739" y="4006722"/>
            <a:ext cx="9388522" cy="2060812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Microsoft PhagsPa" panose="020B0502040204020203" pitchFamily="34" charset="0"/>
              </a:rPr>
              <a:t>Öğrencinin akademik başarısını etkileyen birçok unsur vardır. </a:t>
            </a:r>
          </a:p>
          <a:p>
            <a:r>
              <a:rPr lang="tr-TR" dirty="0">
                <a:latin typeface="Microsoft PhagsPa" panose="020B0502040204020203" pitchFamily="34" charset="0"/>
              </a:rPr>
              <a:t>BİREYSEL NEDENLER</a:t>
            </a:r>
          </a:p>
          <a:p>
            <a:r>
              <a:rPr lang="tr-TR" dirty="0">
                <a:latin typeface="Microsoft PhagsPa" panose="020B0502040204020203" pitchFamily="34" charset="0"/>
              </a:rPr>
              <a:t>AİLEVİ NEDENLER</a:t>
            </a:r>
          </a:p>
          <a:p>
            <a:r>
              <a:rPr lang="tr-TR" dirty="0">
                <a:latin typeface="Microsoft PhagsPa" panose="020B0502040204020203" pitchFamily="34" charset="0"/>
              </a:rPr>
              <a:t>OKUL VE SINIF ORTAMI KAYNAKLI NEDENLER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80" y="296650"/>
            <a:ext cx="6366204" cy="3347392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196FF0-039F-A0EC-7E34-E92C9C45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19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tr-TR" sz="4700" b="1">
                <a:latin typeface="Bodoni MT" panose="02070603080606020203" pitchFamily="18" charset="0"/>
              </a:rPr>
              <a:t>Bİreysel Nedenler</a:t>
            </a:r>
          </a:p>
        </p:txBody>
      </p:sp>
      <p:pic>
        <p:nvPicPr>
          <p:cNvPr id="5" name="Picture 4" descr="Bir merdiven ile yürüyen kişi">
            <a:extLst>
              <a:ext uri="{FF2B5EF4-FFF2-40B4-BE49-F238E27FC236}">
                <a16:creationId xmlns:a16="http://schemas.microsoft.com/office/drawing/2014/main" id="{5ACA58EA-8C9C-E5A0-A76B-EAA1F55A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395" r="20464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r>
              <a:rPr lang="tr-TR" dirty="0">
                <a:latin typeface="Microsoft PhagsPa" panose="020B0502040204020203" pitchFamily="34" charset="0"/>
              </a:rPr>
              <a:t>Öğrencinin zekâ düzeyi</a:t>
            </a:r>
          </a:p>
          <a:p>
            <a:r>
              <a:rPr lang="tr-TR" dirty="0">
                <a:latin typeface="Microsoft PhagsPa" panose="020B0502040204020203" pitchFamily="34" charset="0"/>
              </a:rPr>
              <a:t>İlgi ve yetenekleri</a:t>
            </a:r>
          </a:p>
          <a:p>
            <a:r>
              <a:rPr lang="tr-TR" dirty="0">
                <a:latin typeface="Microsoft PhagsPa" panose="020B0502040204020203" pitchFamily="34" charset="0"/>
              </a:rPr>
              <a:t>Hedefleri/beklentileri</a:t>
            </a:r>
          </a:p>
          <a:p>
            <a:r>
              <a:rPr lang="tr-TR" dirty="0">
                <a:latin typeface="Microsoft PhagsPa" panose="020B0502040204020203" pitchFamily="34" charset="0"/>
              </a:rPr>
              <a:t>Psikolojik durumu</a:t>
            </a:r>
          </a:p>
          <a:p>
            <a:r>
              <a:rPr lang="tr-TR" dirty="0">
                <a:latin typeface="Microsoft PhagsPa" panose="020B0502040204020203" pitchFamily="34" charset="0"/>
              </a:rPr>
              <a:t>Motivasyonu</a:t>
            </a:r>
          </a:p>
          <a:p>
            <a:pPr marL="0" indent="0">
              <a:buNone/>
            </a:pPr>
            <a:r>
              <a:rPr lang="tr-TR" dirty="0">
                <a:latin typeface="Microsoft PhagsPa" panose="020B0502040204020203" pitchFamily="34" charset="0"/>
              </a:rPr>
              <a:t>        okulda başarı veya başarısızlığın en önemli nedenleri arasında yer almaktadır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ED8F412-B899-4FBE-13EF-32A3A84E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14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r>
              <a:rPr lang="tr-TR" sz="4700" b="1">
                <a:latin typeface="Bodoni MT" panose="02070603080606020203" pitchFamily="18" charset="0"/>
              </a:rPr>
              <a:t>Aİlevİ Nedenler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2667000"/>
            <a:ext cx="4964065" cy="3212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PhagsPa" panose="020B0502040204020203" pitchFamily="34" charset="0"/>
              </a:rPr>
              <a:t>Aile içi ilişkiler</a:t>
            </a:r>
          </a:p>
          <a:p>
            <a:pPr>
              <a:lnSpc>
                <a:spcPct val="100000"/>
              </a:lnSpc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PhagsPa" panose="020B0502040204020203" pitchFamily="34" charset="0"/>
              </a:rPr>
              <a:t>Aile üyelerinden birinin kaybı</a:t>
            </a:r>
          </a:p>
          <a:p>
            <a:pPr>
              <a:lnSpc>
                <a:spcPct val="100000"/>
              </a:lnSpc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PhagsPa" panose="020B0502040204020203" pitchFamily="34" charset="0"/>
              </a:rPr>
              <a:t>Anne-babanın çocuğa karşı tutumu</a:t>
            </a:r>
          </a:p>
          <a:p>
            <a:pPr>
              <a:lnSpc>
                <a:spcPct val="100000"/>
              </a:lnSpc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PhagsPa" panose="020B0502040204020203" pitchFamily="34" charset="0"/>
              </a:rPr>
              <a:t>Anne-babanın birbirlerine karşı tutumu</a:t>
            </a:r>
          </a:p>
          <a:p>
            <a:pPr>
              <a:lnSpc>
                <a:spcPct val="100000"/>
              </a:lnSpc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PhagsPa" panose="020B0502040204020203" pitchFamily="34" charset="0"/>
              </a:rPr>
              <a:t>Anne-babanın okula  karşı tutumu</a:t>
            </a:r>
          </a:p>
          <a:p>
            <a:pPr>
              <a:lnSpc>
                <a:spcPct val="100000"/>
              </a:lnSpc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PhagsPa" panose="020B0502040204020203" pitchFamily="34" charset="0"/>
              </a:rPr>
              <a:t>Anne-babanın çocuktan okul başarısına dair beklentileri</a:t>
            </a:r>
          </a:p>
          <a:p>
            <a:pPr>
              <a:lnSpc>
                <a:spcPct val="100000"/>
              </a:lnSpc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PhagsPa" panose="020B0502040204020203" pitchFamily="34" charset="0"/>
              </a:rPr>
              <a:t>Çocuğun ders çalışma ortamı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PhagsPa" panose="020B0502040204020203" pitchFamily="34" charset="0"/>
              </a:rPr>
              <a:t>gibi hususlar çocuğun okul başarısını etkilemektedir.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1" y="2307273"/>
            <a:ext cx="3217333" cy="1841571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C205CCE-6EDC-80D9-70AA-C01E4C35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83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tr-TR" sz="4700" b="1">
                <a:latin typeface="Bodoni MT" panose="02070603080606020203" pitchFamily="18" charset="0"/>
              </a:rPr>
              <a:t>Okul ve sInIf ortamI kaynaklI nedenler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6D935BE-A483-AD9A-5E62-46C23C9E4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296434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DA07AC8-16BD-AE35-DB2A-EE864F73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E524-FAE4-4F22-90DF-84377B44CA9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85392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1705</Words>
  <Application>Microsoft Office PowerPoint</Application>
  <PresentationFormat>Geniş ekran</PresentationFormat>
  <Paragraphs>243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9" baseType="lpstr">
      <vt:lpstr>Algerian</vt:lpstr>
      <vt:lpstr>Amasis MT Pro Medium</vt:lpstr>
      <vt:lpstr>Aptos</vt:lpstr>
      <vt:lpstr>Arial</vt:lpstr>
      <vt:lpstr>Bodoni MT</vt:lpstr>
      <vt:lpstr>Calibri</vt:lpstr>
      <vt:lpstr>fira sans</vt:lpstr>
      <vt:lpstr>Gill Sans MT</vt:lpstr>
      <vt:lpstr>Impact</vt:lpstr>
      <vt:lpstr>inherit</vt:lpstr>
      <vt:lpstr>Microsoft PhagsPa</vt:lpstr>
      <vt:lpstr>Open Sans</vt:lpstr>
      <vt:lpstr>Wingdings</vt:lpstr>
      <vt:lpstr>Badge</vt:lpstr>
      <vt:lpstr>OKUL başarısında ailenin rolü</vt:lpstr>
      <vt:lpstr>PowerPoint Sunusu</vt:lpstr>
      <vt:lpstr>BAŞARI NEDİR?</vt:lpstr>
      <vt:lpstr>OKUL BAŞARISIZLIĞI NEDİR?</vt:lpstr>
      <vt:lpstr>Başarı merdiveni</vt:lpstr>
      <vt:lpstr>PowerPoint Sunusu</vt:lpstr>
      <vt:lpstr>Bİreysel Nedenler</vt:lpstr>
      <vt:lpstr>Aİlevİ Nedenler</vt:lpstr>
      <vt:lpstr>Okul ve sInIf ortamI kaynaklI nedenler</vt:lpstr>
      <vt:lpstr>Çocuğunuzun Başarısız Olmasını İstiyorsanız Bunları YapIn!</vt:lpstr>
      <vt:lpstr>PowerPoint Sunusu</vt:lpstr>
      <vt:lpstr>PowerPoint Sunusu</vt:lpstr>
      <vt:lpstr>PowerPoint Sunusu</vt:lpstr>
      <vt:lpstr>PowerPoint Sunusu</vt:lpstr>
      <vt:lpstr>Çocuğunuzun BaşarIlI OlmasInI İstİyORSANIZ BunlarI YapIn!</vt:lpstr>
      <vt:lpstr>Amaç ve hedef eksİklİğİ</vt:lpstr>
      <vt:lpstr>Amaç ve hedef belİrlemesİnE yardImcI olun</vt:lpstr>
      <vt:lpstr>SORUMLULUK VERİN</vt:lpstr>
      <vt:lpstr>2-3 YAŞ ÇOCUKLARA VERİLEBİLECEK GÖREVLER</vt:lpstr>
      <vt:lpstr>4-5 YAŞ ÇOCUKLARA VERİLEBİLECEK GÖREVLER</vt:lpstr>
      <vt:lpstr>6-8 YAŞ ÇOCUKLARA VERİLEBİLECEK GÖREVLER</vt:lpstr>
      <vt:lpstr>9-13 YAŞ ÇOCUKLARA VERİLEBİLECEK GÖREVLER</vt:lpstr>
      <vt:lpstr>14 YAŞ SONRASI ÇOCUKLARA VERİLEBİLECEK GÖREVLER</vt:lpstr>
      <vt:lpstr>Öğrencinin kendi başarısından sorumlu olduğunu hissetmesi için yaptıkları çalışmaların başkalarının değil, kendi geleceği için önemli olduğunun farkında olması gerekir</vt:lpstr>
      <vt:lpstr>MOTİVE EDİN</vt:lpstr>
      <vt:lpstr>KOŞULSUZ SEVGİ</vt:lpstr>
      <vt:lpstr>Pozİtİf İletİşİm</vt:lpstr>
      <vt:lpstr>AŞIRI KISITLAMA VE BASKI</vt:lpstr>
      <vt:lpstr>KIYASLAMA, ELEŞTİRİ VE TEHDİT</vt:lpstr>
      <vt:lpstr>Çocuğunuza uygun bİr çalIşma ortamI hazIrlayIn</vt:lpstr>
      <vt:lpstr>DERS ÇALIŞIRKEN ÇOCUĞUNUZUN DİKKATİ ÇABUK DAĞILIYORSA</vt:lpstr>
      <vt:lpstr>Ödevlerde Aİlenİn Desteğİ</vt:lpstr>
      <vt:lpstr>NASİHAT ve ÖĞÜDÜ AZALTIN</vt:lpstr>
      <vt:lpstr>Mükemmelİyetçİ YaklaşImlar</vt:lpstr>
      <vt:lpstr>Son Olarak… 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BAŞARISINDA  AİLENİN ROLÜ</dc:title>
  <dc:creator>ışıklı-PC</dc:creator>
  <cp:lastModifiedBy>hepsilisans2024</cp:lastModifiedBy>
  <cp:revision>67</cp:revision>
  <dcterms:created xsi:type="dcterms:W3CDTF">2018-10-03T16:56:53Z</dcterms:created>
  <dcterms:modified xsi:type="dcterms:W3CDTF">2024-10-30T21:26:27Z</dcterms:modified>
</cp:coreProperties>
</file>